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15"/>
  </p:notesMasterIdLst>
  <p:sldIdLst>
    <p:sldId id="256" r:id="rId2"/>
    <p:sldId id="258" r:id="rId3"/>
    <p:sldId id="259" r:id="rId4"/>
    <p:sldId id="264" r:id="rId5"/>
    <p:sldId id="279" r:id="rId6"/>
    <p:sldId id="278" r:id="rId7"/>
    <p:sldId id="262" r:id="rId8"/>
    <p:sldId id="261" r:id="rId9"/>
    <p:sldId id="270" r:id="rId10"/>
    <p:sldId id="269" r:id="rId11"/>
    <p:sldId id="263" r:id="rId12"/>
    <p:sldId id="274" r:id="rId13"/>
    <p:sldId id="275" r:id="rId14"/>
  </p:sldIdLst>
  <p:sldSz cx="18288000" cy="10287000"/>
  <p:notesSz cx="6858000" cy="9144000"/>
  <p:embeddedFontLst>
    <p:embeddedFont>
      <p:font typeface="Archivo Black" panose="020B0A03020202020B04" pitchFamily="34" charset="77"/>
      <p:regular r:id="rId16"/>
    </p:embeddedFont>
    <p:embeddedFont>
      <p:font typeface="Noto Sans" panose="020B050204050402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89E6BA-B274-4F35-9456-4EB1F6ED0D29}">
  <a:tblStyle styleId="{D889E6BA-B274-4F35-9456-4EB1F6ED0D29}"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83721"/>
  </p:normalViewPr>
  <p:slideViewPr>
    <p:cSldViewPr snapToGrid="0">
      <p:cViewPr varScale="1">
        <p:scale>
          <a:sx n="75" d="100"/>
          <a:sy n="75" d="100"/>
        </p:scale>
        <p:origin x="760" y="1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g>
</file>

<file path=ppt/media/image11.png>
</file>

<file path=ppt/media/image12.png>
</file>

<file path=ppt/media/image13.png>
</file>

<file path=ppt/media/image14.jp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
        <p:cNvGrpSpPr/>
        <p:nvPr/>
      </p:nvGrpSpPr>
      <p:grpSpPr>
        <a:xfrm>
          <a:off x="0" y="0"/>
          <a:ext cx="0" cy="0"/>
          <a:chOff x="0" y="0"/>
          <a:chExt cx="0" cy="0"/>
        </a:xfrm>
      </p:grpSpPr>
      <p:sp>
        <p:nvSpPr>
          <p:cNvPr id="39" name="Google Shape;3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 name="Google Shape;4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1. </a:t>
            </a:r>
            <a:r>
              <a:rPr lang="en-US" sz="1100" b="0" i="0" dirty="0">
                <a:solidFill>
                  <a:schemeClr val="bg1"/>
                </a:solidFill>
                <a:effectLst/>
                <a:latin typeface="Times New Roman" panose="02020603050405020304" pitchFamily="18" charset="0"/>
                <a:cs typeface="Times New Roman" panose="02020603050405020304" pitchFamily="18" charset="0"/>
              </a:rPr>
              <a:t>For instance, enable the robot to create and navigate 3D maps of buildings or outdoor areas with varying elevations, stairs, and obstacles, enhancing its versatility in different scenarios.</a:t>
            </a:r>
          </a:p>
          <a:p>
            <a:pPr marL="0" lvl="0" indent="0" algn="l" rtl="0">
              <a:spcBef>
                <a:spcPts val="0"/>
              </a:spcBef>
              <a:spcAft>
                <a:spcPts val="0"/>
              </a:spcAft>
              <a:buNone/>
            </a:pPr>
            <a:r>
              <a:rPr lang="en-US" dirty="0"/>
              <a:t>2. </a:t>
            </a:r>
            <a:r>
              <a:rPr lang="en-US" sz="1100" b="0" i="0" dirty="0">
                <a:solidFill>
                  <a:schemeClr val="bg1"/>
                </a:solidFill>
                <a:effectLst/>
                <a:latin typeface="Times New Roman" panose="02020603050405020304" pitchFamily="18" charset="0"/>
                <a:cs typeface="Times New Roman" panose="02020603050405020304" pitchFamily="18" charset="0"/>
              </a:rPr>
              <a:t>Use this data to create more comprehensive environmental maps and support applications like environmental monitoring or pollution detection.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dirty="0">
                <a:solidFill>
                  <a:schemeClr val="bg1"/>
                </a:solidFill>
                <a:effectLst/>
                <a:latin typeface="Times New Roman" panose="02020603050405020304" pitchFamily="18" charset="0"/>
                <a:cs typeface="Times New Roman" panose="02020603050405020304" pitchFamily="18" charset="0"/>
              </a:rPr>
              <a:t>3. For example, enable the robot to remember key landmarks, safe paths, or restricted areas in the environment, improving its efficiency and safety during subsequent navigation tasks in familiar </a:t>
            </a:r>
            <a:r>
              <a:rPr lang="en-US" sz="1100" b="0" i="0" dirty="0" err="1">
                <a:solidFill>
                  <a:schemeClr val="bg1"/>
                </a:solidFill>
                <a:effectLst/>
                <a:latin typeface="Times New Roman" panose="02020603050405020304" pitchFamily="18" charset="0"/>
                <a:cs typeface="Times New Roman" panose="02020603050405020304" pitchFamily="18" charset="0"/>
              </a:rPr>
              <a:t>areas.Implementing</a:t>
            </a:r>
            <a:r>
              <a:rPr lang="en-US" sz="1100" b="0" i="0" dirty="0">
                <a:solidFill>
                  <a:schemeClr val="bg1"/>
                </a:solidFill>
                <a:effectLst/>
                <a:latin typeface="Times New Roman" panose="02020603050405020304" pitchFamily="18" charset="0"/>
                <a:cs typeface="Times New Roman" panose="02020603050405020304" pitchFamily="18" charset="0"/>
              </a:rPr>
              <a:t> voice-based commands and tactile feedback mechanisms to facilitate intuitive interaction between the robot and users, providing assistance in indoor navigation tasks. - </a:t>
            </a:r>
            <a:r>
              <a:rPr lang="en-US" b="1" i="0" dirty="0">
                <a:solidFill>
                  <a:srgbClr val="0D0D0D"/>
                </a:solidFill>
                <a:effectLst/>
                <a:latin typeface="Söhne"/>
              </a:rPr>
              <a:t>Human-Robot Interaction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i="0" dirty="0">
              <a:solidFill>
                <a:schemeClr val="bg1"/>
              </a:solidFill>
              <a:effectLst/>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
        <p:nvSpPr>
          <p:cNvPr id="273" name="Google Shape;27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7" name="Google Shape;15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94" name="Google Shape;394;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3" name="Google Shape;41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n-US" b="0" i="0" dirty="0">
                <a:solidFill>
                  <a:srgbClr val="0D0D0D"/>
                </a:solidFill>
                <a:effectLst/>
                <a:latin typeface="Söhne"/>
              </a:rPr>
              <a:t>Autonomous robots can enter dangerous environments, such as disaster zones or industrial sites, without risking human lives.</a:t>
            </a:r>
          </a:p>
          <a:p>
            <a:pPr marL="228600" lvl="0" indent="-228600" algn="l" rtl="0">
              <a:spcBef>
                <a:spcPts val="0"/>
              </a:spcBef>
              <a:spcAft>
                <a:spcPts val="0"/>
              </a:spcAft>
              <a:buAutoNum type="arabicPeriod"/>
            </a:pPr>
            <a:r>
              <a:rPr lang="en-US" b="0" i="0" dirty="0">
                <a:solidFill>
                  <a:srgbClr val="0D0D0D"/>
                </a:solidFill>
                <a:effectLst/>
                <a:latin typeface="Söhne"/>
              </a:rPr>
              <a:t>They can survey remote locations, gather data on environmental conditions, and contribute to conservation efforts.</a:t>
            </a:r>
          </a:p>
          <a:p>
            <a:pPr marL="228600" lvl="0" indent="-228600" algn="l" rtl="0">
              <a:spcBef>
                <a:spcPts val="0"/>
              </a:spcBef>
              <a:spcAft>
                <a:spcPts val="0"/>
              </a:spcAft>
              <a:buAutoNum type="arabicPeriod"/>
            </a:pPr>
            <a:r>
              <a:rPr lang="en-US" b="0" i="0" dirty="0">
                <a:solidFill>
                  <a:srgbClr val="0D0D0D"/>
                </a:solidFill>
                <a:effectLst/>
                <a:latin typeface="Söhne"/>
              </a:rPr>
              <a:t>They can map farmland, monitor crop health, and optimize resource utilization for sustainable farming practices.</a:t>
            </a:r>
            <a:endParaRPr dirty="0"/>
          </a:p>
        </p:txBody>
      </p:sp>
      <p:sp>
        <p:nvSpPr>
          <p:cNvPr id="172" name="Google Shape;17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0244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b="0" i="0" dirty="0">
                <a:solidFill>
                  <a:srgbClr val="0D0D0D"/>
                </a:solidFill>
                <a:effectLst/>
                <a:latin typeface="Söhne"/>
              </a:rPr>
              <a:t>Navigating through unpredictable and changing environments poses challenges such as varied terrains, dynamic obstacles.</a:t>
            </a:r>
          </a:p>
          <a:p>
            <a:pPr marL="228600" lvl="0" indent="-228600" algn="l" rtl="0">
              <a:spcBef>
                <a:spcPts val="0"/>
              </a:spcBef>
              <a:spcAft>
                <a:spcPts val="0"/>
              </a:spcAft>
              <a:buAutoNum type="arabicPeriod"/>
            </a:pPr>
            <a:r>
              <a:rPr lang="en-US" b="0" i="0" dirty="0">
                <a:solidFill>
                  <a:srgbClr val="0D0D0D"/>
                </a:solidFill>
                <a:effectLst/>
                <a:latin typeface="Söhne"/>
              </a:rPr>
              <a:t>Identifying specific objects of interest, such as individuals in search and rescue missions or anomalies in environmental monitoring, requires precise and reliable object detection algorithms.</a:t>
            </a:r>
          </a:p>
          <a:p>
            <a:pPr marL="228600" lvl="0" indent="-228600" algn="l" rtl="0">
              <a:spcBef>
                <a:spcPts val="0"/>
              </a:spcBef>
              <a:spcAft>
                <a:spcPts val="0"/>
              </a:spcAft>
              <a:buAutoNum type="arabicPeriod"/>
            </a:pPr>
            <a:r>
              <a:rPr lang="en-US" b="0" i="0" dirty="0">
                <a:solidFill>
                  <a:srgbClr val="0D0D0D"/>
                </a:solidFill>
                <a:effectLst/>
                <a:latin typeface="Söhne"/>
              </a:rPr>
              <a:t>Avoiding collisions with obstacles, both static and dynamic, is essential for the safety and efficiency of autonomous robots operating in diverse environments.</a:t>
            </a:r>
          </a:p>
          <a:p>
            <a:pPr marL="228600" lvl="0" indent="-228600" algn="l" rtl="0">
              <a:spcBef>
                <a:spcPts val="0"/>
              </a:spcBef>
              <a:spcAft>
                <a:spcPts val="0"/>
              </a:spcAft>
              <a:buAutoNum type="arabicPeriod"/>
            </a:pPr>
            <a:r>
              <a:rPr lang="en-US" b="0" i="0" dirty="0">
                <a:solidFill>
                  <a:srgbClr val="0D0D0D"/>
                </a:solidFill>
                <a:effectLst/>
                <a:latin typeface="Söhne"/>
              </a:rPr>
              <a:t>Generating comprehensive maps of the surroundings is crucial for spatial awareness, path planning, and decision-making during navigation.</a:t>
            </a:r>
          </a:p>
          <a:p>
            <a:pPr marL="228600" lvl="0" indent="-228600" algn="l" rtl="0">
              <a:spcBef>
                <a:spcPts val="0"/>
              </a:spcBef>
              <a:spcAft>
                <a:spcPts val="0"/>
              </a:spcAft>
              <a:buAutoNum type="arabicPeriod"/>
            </a:pPr>
            <a:endParaRPr lang="en-US" b="0" i="0" dirty="0">
              <a:solidFill>
                <a:srgbClr val="0D0D0D"/>
              </a:solidFill>
              <a:effectLst/>
              <a:latin typeface="Söhne"/>
            </a:endParaRPr>
          </a:p>
          <a:p>
            <a:pPr marL="228600" lvl="0" indent="-228600" algn="l" rtl="0">
              <a:spcBef>
                <a:spcPts val="0"/>
              </a:spcBef>
              <a:spcAft>
                <a:spcPts val="0"/>
              </a:spcAft>
              <a:buAutoNum type="arabicPeriod"/>
            </a:pPr>
            <a:endParaRPr dirty="0"/>
          </a:p>
        </p:txBody>
      </p:sp>
      <p:sp>
        <p:nvSpPr>
          <p:cNvPr id="98"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9071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1. YOLOv3: </a:t>
            </a:r>
            <a:r>
              <a:rPr lang="en-US" sz="1000" dirty="0">
                <a:solidFill>
                  <a:schemeClr val="bg1"/>
                </a:solidFill>
              </a:rPr>
              <a:t>Working: </a:t>
            </a:r>
            <a:r>
              <a:rPr lang="en-US" sz="1100" b="0" i="0" dirty="0">
                <a:solidFill>
                  <a:schemeClr val="bg1"/>
                </a:solidFill>
                <a:effectLst/>
                <a:latin typeface="Times New Roman" panose="02020603050405020304" pitchFamily="18" charset="0"/>
                <a:cs typeface="Times New Roman" panose="02020603050405020304" pitchFamily="18" charset="0"/>
              </a:rPr>
              <a:t>It divides the input image into a grid and predicts bounding boxes and class probabilities directly from the full image. </a:t>
            </a:r>
            <a:r>
              <a:rPr lang="en-US" sz="1100" b="0" i="0" dirty="0">
                <a:solidFill>
                  <a:srgbClr val="0D0D0D"/>
                </a:solidFill>
                <a:effectLst/>
                <a:latin typeface="Söhne"/>
              </a:rPr>
              <a:t>It is trained on a diverse dataset containing images of target objects, annotated with bounding boxes and class labels.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dirty="0">
                <a:solidFill>
                  <a:srgbClr val="0D0D0D"/>
                </a:solidFill>
                <a:effectLst/>
                <a:latin typeface="Söhne"/>
                <a:cs typeface="Times New Roman" panose="02020603050405020304" pitchFamily="18" charset="0"/>
                <a:sym typeface="Arial"/>
              </a:rPr>
              <a:t>Stereo Cameras: </a:t>
            </a:r>
            <a:r>
              <a:rPr lang="en-US" sz="1400" b="0" i="0" dirty="0">
                <a:solidFill>
                  <a:srgbClr val="0D0D0D"/>
                </a:solidFill>
                <a:effectLst/>
                <a:latin typeface="Söhne"/>
              </a:rPr>
              <a:t>capture images from two slightly offset viewpoints, mimicking human binocular vision. This setup allows for the calculation of depth information using triangulation techniques. OpenCV, a computer vision library, is used for stereo camera calibration, rectification, and depth map generation.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0" i="0" dirty="0">
                <a:solidFill>
                  <a:srgbClr val="0D0D0D"/>
                </a:solidFill>
                <a:effectLst/>
                <a:latin typeface="Söhne"/>
              </a:rPr>
              <a:t>2. Simulation software(Gazebo): Create or import a 3D environment that represents the real-world environment where your robot will operate. This can include indoor spaces, outdoor terrains, or custom environments. Define the terrain, objects, obstacles, walls, and other elements in the simulation environment. Implement control algorithms and navigation scripts for the robot in the simulation environment. This can include path planning algorithms, obstacle avoidance strategies, and motion control commands.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b="0" i="0" u="none" dirty="0">
                <a:solidFill>
                  <a:srgbClr val="0D0D0D"/>
                </a:solidFill>
                <a:effectLst/>
                <a:latin typeface="Söhne"/>
                <a:cs typeface="Times New Roman" panose="02020603050405020304" pitchFamily="18" charset="0"/>
                <a:sym typeface="Arial"/>
              </a:rPr>
              <a:t>3. V</a:t>
            </a:r>
            <a:r>
              <a:rPr lang="en-US" sz="1400" b="0" i="0" dirty="0">
                <a:solidFill>
                  <a:srgbClr val="0D0D0D"/>
                </a:solidFill>
                <a:effectLst/>
                <a:latin typeface="Söhne"/>
              </a:rPr>
              <a:t>irtual GPS sensor in Gazebo: I</a:t>
            </a:r>
            <a:r>
              <a:rPr lang="en-US" sz="2400" b="0" i="0" dirty="0">
                <a:solidFill>
                  <a:srgbClr val="0D0D0D"/>
                </a:solidFill>
                <a:effectLst/>
                <a:latin typeface="Söhne"/>
              </a:rPr>
              <a:t>n Gazebo, the virtual GPS sensor simulates real GPS functionality by providing the robot's position, velocity, and time within the simulated environment. It generates signals that mimic satellite reception, enabling autonomous navigation and movement control. This data is crucial for path planning, waypoint navigation, and synchronization with the robot's internal clock. While not communicating with actual satellites, the virtual GPS sensor accurately replicates GPS features, aiding in realistic robotic simulations and decision-making processes within Gazebo.</a:t>
            </a:r>
            <a:endParaRPr dirty="0"/>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
          <p:cNvSpPr txBox="1">
            <a:spLocks noGrp="1"/>
          </p:cNvSpPr>
          <p:nvPr>
            <p:ph type="subTitle" idx="1"/>
          </p:nvPr>
        </p:nvSpPr>
        <p:spPr>
          <a:xfrm>
            <a:off x="5590675" y="2724175"/>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SzPts val="3200"/>
              <a:buNone/>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1" name="Google Shape;11;p3"/>
          <p:cNvSpPr txBox="1">
            <a:spLocks noGrp="1"/>
          </p:cNvSpPr>
          <p:nvPr>
            <p:ph type="ctrTitle"/>
          </p:nvPr>
        </p:nvSpPr>
        <p:spPr>
          <a:xfrm>
            <a:off x="2990050" y="1254175"/>
            <a:ext cx="11998500" cy="1470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4"/>
          <p:cNvSpPr txBox="1">
            <a:spLocks noGrp="1"/>
          </p:cNvSpPr>
          <p:nvPr>
            <p:ph type="body" idx="1"/>
          </p:nvPr>
        </p:nvSpPr>
        <p:spPr>
          <a:xfrm>
            <a:off x="3329400" y="3336525"/>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 name="Google Shape;14;p4"/>
          <p:cNvSpPr txBox="1">
            <a:spLocks noGrp="1"/>
          </p:cNvSpPr>
          <p:nvPr>
            <p:ph type="ctrTitle"/>
          </p:nvPr>
        </p:nvSpPr>
        <p:spPr>
          <a:xfrm>
            <a:off x="2973825" y="1254175"/>
            <a:ext cx="11998500" cy="1470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5"/>
          <p:cNvSpPr txBox="1">
            <a:spLocks noGrp="1"/>
          </p:cNvSpPr>
          <p:nvPr>
            <p:ph type="body" idx="1"/>
          </p:nvPr>
        </p:nvSpPr>
        <p:spPr>
          <a:xfrm>
            <a:off x="3188813" y="5908713"/>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SzPts val="2800"/>
              <a:buNone/>
              <a:defRPr sz="2800"/>
            </a:lvl1pPr>
            <a:lvl2pPr marL="914400" lvl="1" indent="-228600" algn="l">
              <a:spcBef>
                <a:spcPts val="360"/>
              </a:spcBef>
              <a:spcAft>
                <a:spcPts val="0"/>
              </a:spcAft>
              <a:buSzPts val="2800"/>
              <a:buNone/>
              <a:defRPr/>
            </a:lvl2pPr>
            <a:lvl3pPr marL="1371600" lvl="2" indent="-228600" algn="l">
              <a:spcBef>
                <a:spcPts val="320"/>
              </a:spcBef>
              <a:spcAft>
                <a:spcPts val="0"/>
              </a:spcAft>
              <a:buSzPts val="2800"/>
              <a:buNone/>
              <a:defRPr sz="2800"/>
            </a:lvl3pPr>
            <a:lvl4pPr marL="1828800" lvl="3" indent="-228600" algn="l">
              <a:spcBef>
                <a:spcPts val="280"/>
              </a:spcBef>
              <a:spcAft>
                <a:spcPts val="0"/>
              </a:spcAft>
              <a:buSzPts val="2800"/>
              <a:buNone/>
              <a:defRPr sz="2800"/>
            </a:lvl4pPr>
            <a:lvl5pPr marL="2286000" lvl="4" indent="-228600" algn="l">
              <a:spcBef>
                <a:spcPts val="280"/>
              </a:spcBef>
              <a:spcAft>
                <a:spcPts val="0"/>
              </a:spcAft>
              <a:buSzPts val="2800"/>
              <a:buNone/>
              <a:defRPr sz="2800"/>
            </a:lvl5pPr>
            <a:lvl6pPr marL="2743200" lvl="5" indent="-228600" algn="l">
              <a:spcBef>
                <a:spcPts val="280"/>
              </a:spcBef>
              <a:spcAft>
                <a:spcPts val="0"/>
              </a:spcAft>
              <a:buSzPts val="2800"/>
              <a:buNone/>
              <a:defRPr sz="2800"/>
            </a:lvl6pPr>
            <a:lvl7pPr marL="3200400" lvl="6" indent="-228600" algn="l">
              <a:spcBef>
                <a:spcPts val="280"/>
              </a:spcBef>
              <a:spcAft>
                <a:spcPts val="0"/>
              </a:spcAft>
              <a:buSzPts val="2800"/>
              <a:buNone/>
              <a:defRPr sz="2800"/>
            </a:lvl7pPr>
            <a:lvl8pPr marL="3657600" lvl="7" indent="-228600" algn="l">
              <a:spcBef>
                <a:spcPts val="280"/>
              </a:spcBef>
              <a:spcAft>
                <a:spcPts val="0"/>
              </a:spcAft>
              <a:buSzPts val="2800"/>
              <a:buNone/>
              <a:defRPr sz="2800"/>
            </a:lvl8pPr>
            <a:lvl9pPr marL="4114800" lvl="8" indent="-228600" algn="l">
              <a:spcBef>
                <a:spcPts val="280"/>
              </a:spcBef>
              <a:spcAft>
                <a:spcPts val="0"/>
              </a:spcAft>
              <a:buSzPts val="2800"/>
              <a:buNone/>
              <a:defRPr sz="2800"/>
            </a:lvl9pPr>
          </a:lstStyle>
          <a:p>
            <a:endParaRPr/>
          </a:p>
        </p:txBody>
      </p:sp>
      <p:sp>
        <p:nvSpPr>
          <p:cNvPr id="17" name="Google Shape;17;p5"/>
          <p:cNvSpPr txBox="1">
            <a:spLocks noGrp="1"/>
          </p:cNvSpPr>
          <p:nvPr>
            <p:ph type="ctrTitle"/>
          </p:nvPr>
        </p:nvSpPr>
        <p:spPr>
          <a:xfrm>
            <a:off x="2973825" y="1254175"/>
            <a:ext cx="11998500" cy="1470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7"/>
          <p:cNvSpPr txBox="1">
            <a:spLocks noGrp="1"/>
          </p:cNvSpPr>
          <p:nvPr>
            <p:ph type="ctrTitle"/>
          </p:nvPr>
        </p:nvSpPr>
        <p:spPr>
          <a:xfrm>
            <a:off x="2973825" y="1254175"/>
            <a:ext cx="11998500" cy="1470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5"/>
        <p:cNvGrpSpPr/>
        <p:nvPr/>
      </p:nvGrpSpPr>
      <p:grpSpPr>
        <a:xfrm>
          <a:off x="0" y="0"/>
          <a:ext cx="0" cy="0"/>
          <a:chOff x="0" y="0"/>
          <a:chExt cx="0" cy="0"/>
        </a:xfrm>
      </p:grpSpPr>
      <p:grpSp>
        <p:nvGrpSpPr>
          <p:cNvPr id="26" name="Google Shape;26;p8"/>
          <p:cNvGrpSpPr/>
          <p:nvPr/>
        </p:nvGrpSpPr>
        <p:grpSpPr>
          <a:xfrm>
            <a:off x="0" y="0"/>
            <a:ext cx="18288000" cy="10287000"/>
            <a:chOff x="0" y="0"/>
            <a:chExt cx="24384000" cy="13716000"/>
          </a:xfrm>
        </p:grpSpPr>
        <p:sp>
          <p:nvSpPr>
            <p:cNvPr id="27" name="Google Shape;27;p8"/>
            <p:cNvSpPr/>
            <p:nvPr/>
          </p:nvSpPr>
          <p:spPr>
            <a:xfrm rot="5400000">
              <a:off x="8503696" y="-8503696"/>
              <a:ext cx="7376608" cy="24384000"/>
            </a:xfrm>
            <a:custGeom>
              <a:avLst/>
              <a:gdLst/>
              <a:ahLst/>
              <a:cxnLst/>
              <a:rect l="l" t="t" r="r" b="b"/>
              <a:pathLst>
                <a:path w="7376608" h="24384000" extrusionOk="0">
                  <a:moveTo>
                    <a:pt x="0" y="0"/>
                  </a:moveTo>
                  <a:lnTo>
                    <a:pt x="7376608" y="0"/>
                  </a:lnTo>
                  <a:lnTo>
                    <a:pt x="7376608" y="24384000"/>
                  </a:lnTo>
                  <a:lnTo>
                    <a:pt x="0" y="24384000"/>
                  </a:lnTo>
                  <a:lnTo>
                    <a:pt x="0" y="0"/>
                  </a:lnTo>
                  <a:close/>
                </a:path>
              </a:pathLst>
            </a:custGeom>
            <a:blipFill rotWithShape="1">
              <a:blip r:embed="rId2">
                <a:alphaModFix/>
              </a:blip>
              <a:stretch>
                <a:fillRect l="-25547" r="-204997"/>
              </a:stretch>
            </a:blipFill>
            <a:ln>
              <a:noFill/>
            </a:ln>
          </p:spPr>
        </p:sp>
        <p:sp>
          <p:nvSpPr>
            <p:cNvPr id="28" name="Google Shape;28;p8"/>
            <p:cNvSpPr/>
            <p:nvPr/>
          </p:nvSpPr>
          <p:spPr>
            <a:xfrm rot="5400000" flipH="1">
              <a:off x="9022304" y="-1645696"/>
              <a:ext cx="6339392" cy="24384000"/>
            </a:xfrm>
            <a:custGeom>
              <a:avLst/>
              <a:gdLst/>
              <a:ahLst/>
              <a:cxnLst/>
              <a:rect l="l" t="t" r="r" b="b"/>
              <a:pathLst>
                <a:path w="6339392" h="24384000" extrusionOk="0">
                  <a:moveTo>
                    <a:pt x="0" y="24384000"/>
                  </a:moveTo>
                  <a:lnTo>
                    <a:pt x="6339392" y="24384000"/>
                  </a:lnTo>
                  <a:lnTo>
                    <a:pt x="6339392" y="0"/>
                  </a:lnTo>
                  <a:lnTo>
                    <a:pt x="0" y="0"/>
                  </a:lnTo>
                  <a:lnTo>
                    <a:pt x="0" y="24384000"/>
                  </a:lnTo>
                  <a:close/>
                </a:path>
              </a:pathLst>
            </a:custGeom>
            <a:blipFill rotWithShape="1">
              <a:blip r:embed="rId2">
                <a:alphaModFix/>
              </a:blip>
              <a:stretch>
                <a:fillRect l="-29726" r="-254888"/>
              </a:stretch>
            </a:blipFill>
            <a:ln>
              <a:noFill/>
            </a:ln>
          </p:spPr>
        </p:sp>
      </p:grpSp>
      <p:sp>
        <p:nvSpPr>
          <p:cNvPr id="29" name="Google Shape;29;p8"/>
          <p:cNvSpPr/>
          <p:nvPr/>
        </p:nvSpPr>
        <p:spPr>
          <a:xfrm>
            <a:off x="770278" y="978858"/>
            <a:ext cx="16771192" cy="8593239"/>
          </a:xfrm>
          <a:custGeom>
            <a:avLst/>
            <a:gdLst/>
            <a:ahLst/>
            <a:cxnLst/>
            <a:rect l="l" t="t" r="r" b="b"/>
            <a:pathLst>
              <a:path w="4417075" h="2263225" extrusionOk="0">
                <a:moveTo>
                  <a:pt x="0" y="0"/>
                </a:moveTo>
                <a:lnTo>
                  <a:pt x="4417075" y="0"/>
                </a:lnTo>
                <a:lnTo>
                  <a:pt x="4417075" y="2263225"/>
                </a:lnTo>
                <a:lnTo>
                  <a:pt x="0" y="2263225"/>
                </a:lnTo>
                <a:close/>
              </a:path>
            </a:pathLst>
          </a:custGeom>
          <a:solidFill>
            <a:srgbClr val="0F1A38"/>
          </a:solidFill>
          <a:ln>
            <a:noFill/>
          </a:ln>
        </p:spPr>
      </p:sp>
      <p:sp>
        <p:nvSpPr>
          <p:cNvPr id="30" name="Google Shape;30;p8"/>
          <p:cNvSpPr/>
          <p:nvPr/>
        </p:nvSpPr>
        <p:spPr>
          <a:xfrm>
            <a:off x="1293927" y="1470225"/>
            <a:ext cx="15657436" cy="7608616"/>
          </a:xfrm>
          <a:custGeom>
            <a:avLst/>
            <a:gdLst/>
            <a:ahLst/>
            <a:cxnLst/>
            <a:rect l="l" t="t" r="r" b="b"/>
            <a:pathLst>
              <a:path w="4123742" h="2003902" extrusionOk="0">
                <a:moveTo>
                  <a:pt x="0" y="0"/>
                </a:moveTo>
                <a:lnTo>
                  <a:pt x="4123742" y="0"/>
                </a:lnTo>
                <a:lnTo>
                  <a:pt x="4123742" y="2003902"/>
                </a:lnTo>
                <a:lnTo>
                  <a:pt x="0" y="2003902"/>
                </a:lnTo>
                <a:close/>
              </a:path>
            </a:pathLst>
          </a:custGeom>
          <a:solidFill>
            <a:srgbClr val="000000">
              <a:alpha val="0"/>
            </a:srgbClr>
          </a:solidFill>
          <a:ln w="38100" cap="sq" cmpd="sng">
            <a:solidFill>
              <a:srgbClr val="71CBEF"/>
            </a:solidFill>
            <a:prstDash val="solid"/>
            <a:miter lim="8000"/>
            <a:headEnd type="none" w="sm" len="sm"/>
            <a:tailEnd type="none" w="sm" len="sm"/>
          </a:ln>
        </p:spPr>
      </p:sp>
      <p:sp>
        <p:nvSpPr>
          <p:cNvPr id="31" name="Google Shape;31;p8"/>
          <p:cNvSpPr txBox="1">
            <a:spLocks noGrp="1"/>
          </p:cNvSpPr>
          <p:nvPr>
            <p:ph type="body" idx="1"/>
          </p:nvPr>
        </p:nvSpPr>
        <p:spPr>
          <a:xfrm>
            <a:off x="4013175" y="3719100"/>
            <a:ext cx="5111700" cy="5853000"/>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32" name="Google Shape;32;p8"/>
          <p:cNvSpPr txBox="1">
            <a:spLocks noGrp="1"/>
          </p:cNvSpPr>
          <p:nvPr>
            <p:ph type="body" idx="2"/>
          </p:nvPr>
        </p:nvSpPr>
        <p:spPr>
          <a:xfrm>
            <a:off x="9384350" y="3719100"/>
            <a:ext cx="5111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a:endParaRPr/>
          </a:p>
        </p:txBody>
      </p:sp>
      <p:sp>
        <p:nvSpPr>
          <p:cNvPr id="33" name="Google Shape;33;p8"/>
          <p:cNvSpPr txBox="1">
            <a:spLocks noGrp="1"/>
          </p:cNvSpPr>
          <p:nvPr>
            <p:ph type="ctrTitle"/>
          </p:nvPr>
        </p:nvSpPr>
        <p:spPr>
          <a:xfrm>
            <a:off x="2876450" y="1778550"/>
            <a:ext cx="11998500" cy="1470000"/>
          </a:xfrm>
          <a:prstGeom prst="rect">
            <a:avLst/>
          </a:prstGeom>
          <a:noFill/>
          <a:ln>
            <a:noFill/>
          </a:ln>
        </p:spPr>
        <p:txBody>
          <a:bodyPr spcFirstLastPara="1" wrap="square" lIns="91425" tIns="45700" rIns="91425" bIns="45700" anchor="ctr" anchorCtr="0">
            <a:normAutofit/>
          </a:bodyPr>
          <a:lstStyle>
            <a:lvl1pPr lvl="0" algn="ctr" rtl="0">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4"/>
        <p:cNvGrpSpPr/>
        <p:nvPr/>
      </p:nvGrpSpPr>
      <p:grpSpPr>
        <a:xfrm>
          <a:off x="0" y="0"/>
          <a:ext cx="0" cy="0"/>
          <a:chOff x="0" y="0"/>
          <a:chExt cx="0" cy="0"/>
        </a:xfrm>
      </p:grpSpPr>
      <p:sp>
        <p:nvSpPr>
          <p:cNvPr id="35" name="Google Shape;35;p9"/>
          <p:cNvSpPr txBox="1">
            <a:spLocks noGrp="1"/>
          </p:cNvSpPr>
          <p:nvPr>
            <p:ph type="title"/>
          </p:nvPr>
        </p:nvSpPr>
        <p:spPr>
          <a:xfrm>
            <a:off x="1467738" y="2707275"/>
            <a:ext cx="54864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4400"/>
              <a:buFont typeface="Calibri"/>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9"/>
          <p:cNvSpPr>
            <a:spLocks noGrp="1"/>
          </p:cNvSpPr>
          <p:nvPr>
            <p:ph type="pic" idx="2"/>
          </p:nvPr>
        </p:nvSpPr>
        <p:spPr>
          <a:xfrm>
            <a:off x="10976863" y="2349075"/>
            <a:ext cx="5486400" cy="4114800"/>
          </a:xfrm>
          <a:prstGeom prst="rect">
            <a:avLst/>
          </a:prstGeom>
          <a:noFill/>
          <a:ln>
            <a:noFill/>
          </a:ln>
        </p:spPr>
      </p:sp>
      <p:sp>
        <p:nvSpPr>
          <p:cNvPr id="37" name="Google Shape;37;p9"/>
          <p:cNvSpPr txBox="1">
            <a:spLocks noGrp="1"/>
          </p:cNvSpPr>
          <p:nvPr>
            <p:ph type="body" idx="1"/>
          </p:nvPr>
        </p:nvSpPr>
        <p:spPr>
          <a:xfrm>
            <a:off x="1662463" y="4004013"/>
            <a:ext cx="5486400" cy="8049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400"/>
              <a:buNone/>
              <a:defRPr sz="2400"/>
            </a:lvl1pPr>
            <a:lvl2pPr marL="914400" lvl="1" indent="-228600" algn="l">
              <a:spcBef>
                <a:spcPts val="240"/>
              </a:spcBef>
              <a:spcAft>
                <a:spcPts val="0"/>
              </a:spcAft>
              <a:buClr>
                <a:schemeClr val="dk1"/>
              </a:buClr>
              <a:buSzPts val="2400"/>
              <a:buNone/>
              <a:defRPr sz="2400"/>
            </a:lvl2pPr>
            <a:lvl3pPr marL="1371600" lvl="2" indent="-228600" algn="l">
              <a:spcBef>
                <a:spcPts val="200"/>
              </a:spcBef>
              <a:spcAft>
                <a:spcPts val="0"/>
              </a:spcAft>
              <a:buClr>
                <a:schemeClr val="dk1"/>
              </a:buClr>
              <a:buSzPts val="2400"/>
              <a:buNone/>
              <a:defRPr/>
            </a:lvl3pPr>
            <a:lvl4pPr marL="1828800" lvl="3" indent="-228600" algn="l">
              <a:spcBef>
                <a:spcPts val="180"/>
              </a:spcBef>
              <a:spcAft>
                <a:spcPts val="0"/>
              </a:spcAft>
              <a:buClr>
                <a:schemeClr val="dk1"/>
              </a:buClr>
              <a:buSzPts val="2400"/>
              <a:buNone/>
              <a:defRPr sz="2400"/>
            </a:lvl4pPr>
            <a:lvl5pPr marL="2286000" lvl="4" indent="-228600" algn="l">
              <a:spcBef>
                <a:spcPts val="180"/>
              </a:spcBef>
              <a:spcAft>
                <a:spcPts val="0"/>
              </a:spcAft>
              <a:buClr>
                <a:schemeClr val="dk1"/>
              </a:buClr>
              <a:buSzPts val="2400"/>
              <a:buNone/>
              <a:defRPr sz="2400"/>
            </a:lvl5pPr>
            <a:lvl6pPr marL="2743200" lvl="5" indent="-228600" algn="l">
              <a:spcBef>
                <a:spcPts val="180"/>
              </a:spcBef>
              <a:spcAft>
                <a:spcPts val="0"/>
              </a:spcAft>
              <a:buClr>
                <a:schemeClr val="dk1"/>
              </a:buClr>
              <a:buSzPts val="2400"/>
              <a:buNone/>
              <a:defRPr sz="2400"/>
            </a:lvl6pPr>
            <a:lvl7pPr marL="3200400" lvl="6" indent="-228600" algn="l">
              <a:spcBef>
                <a:spcPts val="180"/>
              </a:spcBef>
              <a:spcAft>
                <a:spcPts val="0"/>
              </a:spcAft>
              <a:buClr>
                <a:schemeClr val="dk1"/>
              </a:buClr>
              <a:buSzPts val="2400"/>
              <a:buNone/>
              <a:defRPr sz="2400"/>
            </a:lvl7pPr>
            <a:lvl8pPr marL="3657600" lvl="7" indent="-228600" algn="l">
              <a:spcBef>
                <a:spcPts val="180"/>
              </a:spcBef>
              <a:spcAft>
                <a:spcPts val="0"/>
              </a:spcAft>
              <a:buClr>
                <a:schemeClr val="dk1"/>
              </a:buClr>
              <a:buSzPts val="2400"/>
              <a:buNone/>
              <a:defRPr sz="2400"/>
            </a:lvl8pPr>
            <a:lvl9pPr marL="4114800" lvl="8" indent="-228600" algn="l">
              <a:spcBef>
                <a:spcPts val="180"/>
              </a:spcBef>
              <a:spcAft>
                <a:spcPts val="0"/>
              </a:spcAft>
              <a:buClr>
                <a:schemeClr val="dk1"/>
              </a:buClr>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069750" y="1313200"/>
            <a:ext cx="115617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lt1"/>
              </a:buClr>
              <a:buSzPts val="4400"/>
              <a:buFont typeface="Archivo Black"/>
              <a:buNone/>
              <a:defRPr sz="4400" i="0" u="none" strike="noStrike" cap="none">
                <a:solidFill>
                  <a:schemeClr val="lt1"/>
                </a:solidFill>
                <a:latin typeface="Archivo Black"/>
                <a:ea typeface="Archivo Black"/>
                <a:cs typeface="Archivo Black"/>
                <a:sym typeface="Archivo Black"/>
              </a:defRPr>
            </a:lvl1pPr>
            <a:lvl2pPr lvl="1">
              <a:spcBef>
                <a:spcPts val="0"/>
              </a:spcBef>
              <a:spcAft>
                <a:spcPts val="0"/>
              </a:spcAft>
              <a:buClr>
                <a:schemeClr val="lt1"/>
              </a:buClr>
              <a:buSzPts val="1400"/>
              <a:buNone/>
              <a:defRPr sz="1800">
                <a:solidFill>
                  <a:schemeClr val="lt1"/>
                </a:solidFill>
              </a:defRPr>
            </a:lvl2pPr>
            <a:lvl3pPr lvl="2">
              <a:spcBef>
                <a:spcPts val="0"/>
              </a:spcBef>
              <a:spcAft>
                <a:spcPts val="0"/>
              </a:spcAft>
              <a:buClr>
                <a:schemeClr val="lt1"/>
              </a:buClr>
              <a:buSzPts val="1400"/>
              <a:buNone/>
              <a:defRPr sz="1800">
                <a:solidFill>
                  <a:schemeClr val="lt1"/>
                </a:solidFill>
              </a:defRPr>
            </a:lvl3pPr>
            <a:lvl4pPr lvl="3">
              <a:spcBef>
                <a:spcPts val="0"/>
              </a:spcBef>
              <a:spcAft>
                <a:spcPts val="0"/>
              </a:spcAft>
              <a:buClr>
                <a:schemeClr val="lt1"/>
              </a:buClr>
              <a:buSzPts val="1400"/>
              <a:buNone/>
              <a:defRPr sz="1800">
                <a:solidFill>
                  <a:schemeClr val="lt1"/>
                </a:solidFill>
              </a:defRPr>
            </a:lvl4pPr>
            <a:lvl5pPr lvl="4">
              <a:spcBef>
                <a:spcPts val="0"/>
              </a:spcBef>
              <a:spcAft>
                <a:spcPts val="0"/>
              </a:spcAft>
              <a:buClr>
                <a:schemeClr val="lt1"/>
              </a:buClr>
              <a:buSzPts val="1400"/>
              <a:buNone/>
              <a:defRPr sz="1800">
                <a:solidFill>
                  <a:schemeClr val="lt1"/>
                </a:solidFill>
              </a:defRPr>
            </a:lvl5pPr>
            <a:lvl6pPr lvl="5">
              <a:spcBef>
                <a:spcPts val="0"/>
              </a:spcBef>
              <a:spcAft>
                <a:spcPts val="0"/>
              </a:spcAft>
              <a:buClr>
                <a:schemeClr val="lt1"/>
              </a:buClr>
              <a:buSzPts val="1400"/>
              <a:buNone/>
              <a:defRPr sz="1800">
                <a:solidFill>
                  <a:schemeClr val="lt1"/>
                </a:solidFill>
              </a:defRPr>
            </a:lvl6pPr>
            <a:lvl7pPr lvl="6">
              <a:spcBef>
                <a:spcPts val="0"/>
              </a:spcBef>
              <a:spcAft>
                <a:spcPts val="0"/>
              </a:spcAft>
              <a:buClr>
                <a:schemeClr val="lt1"/>
              </a:buClr>
              <a:buSzPts val="1400"/>
              <a:buNone/>
              <a:defRPr sz="1800">
                <a:solidFill>
                  <a:schemeClr val="lt1"/>
                </a:solidFill>
              </a:defRPr>
            </a:lvl7pPr>
            <a:lvl8pPr lvl="7">
              <a:spcBef>
                <a:spcPts val="0"/>
              </a:spcBef>
              <a:spcAft>
                <a:spcPts val="0"/>
              </a:spcAft>
              <a:buClr>
                <a:schemeClr val="lt1"/>
              </a:buClr>
              <a:buSzPts val="1400"/>
              <a:buNone/>
              <a:defRPr sz="1800">
                <a:solidFill>
                  <a:schemeClr val="lt1"/>
                </a:solidFill>
              </a:defRPr>
            </a:lvl8pPr>
            <a:lvl9pPr lvl="8">
              <a:spcBef>
                <a:spcPts val="0"/>
              </a:spcBef>
              <a:spcAft>
                <a:spcPts val="0"/>
              </a:spcAft>
              <a:buClr>
                <a:schemeClr val="lt1"/>
              </a:buClr>
              <a:buSzPts val="1400"/>
              <a:buNone/>
              <a:defRPr sz="1800">
                <a:solidFill>
                  <a:schemeClr val="lt1"/>
                </a:solidFill>
              </a:defRPr>
            </a:lvl9pPr>
          </a:lstStyle>
          <a:p>
            <a:endParaRPr/>
          </a:p>
        </p:txBody>
      </p:sp>
      <p:sp>
        <p:nvSpPr>
          <p:cNvPr id="7" name="Google Shape;7;p1"/>
          <p:cNvSpPr txBox="1">
            <a:spLocks noGrp="1"/>
          </p:cNvSpPr>
          <p:nvPr>
            <p:ph type="body" idx="1"/>
          </p:nvPr>
        </p:nvSpPr>
        <p:spPr>
          <a:xfrm>
            <a:off x="3329400" y="3336525"/>
            <a:ext cx="8229600" cy="4526100"/>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lt1"/>
              </a:buClr>
              <a:buSzPts val="3200"/>
              <a:buFont typeface="Noto Sans"/>
              <a:buChar char="•"/>
              <a:defRPr sz="3200" i="0" u="none" strike="noStrike" cap="none">
                <a:solidFill>
                  <a:schemeClr val="lt1"/>
                </a:solidFill>
                <a:latin typeface="Noto Sans"/>
                <a:ea typeface="Noto Sans"/>
                <a:cs typeface="Noto Sans"/>
                <a:sym typeface="Noto Sans"/>
              </a:defRPr>
            </a:lvl1pPr>
            <a:lvl2pPr marL="914400" marR="0" lvl="1" indent="-406400" algn="l" rtl="0">
              <a:spcBef>
                <a:spcPts val="560"/>
              </a:spcBef>
              <a:spcAft>
                <a:spcPts val="0"/>
              </a:spcAft>
              <a:buClr>
                <a:schemeClr val="lt1"/>
              </a:buClr>
              <a:buSzPts val="2800"/>
              <a:buFont typeface="Noto Sans"/>
              <a:buChar char="–"/>
              <a:defRPr sz="2800" i="0" u="none" strike="noStrike" cap="none">
                <a:solidFill>
                  <a:schemeClr val="lt1"/>
                </a:solidFill>
                <a:latin typeface="Noto Sans"/>
                <a:ea typeface="Noto Sans"/>
                <a:cs typeface="Noto Sans"/>
                <a:sym typeface="Noto Sans"/>
              </a:defRPr>
            </a:lvl2pPr>
            <a:lvl3pPr marL="1371600" marR="0" lvl="2" indent="-381000" algn="l" rtl="0">
              <a:spcBef>
                <a:spcPts val="480"/>
              </a:spcBef>
              <a:spcAft>
                <a:spcPts val="0"/>
              </a:spcAft>
              <a:buClr>
                <a:schemeClr val="lt1"/>
              </a:buClr>
              <a:buSzPts val="2400"/>
              <a:buFont typeface="Noto Sans"/>
              <a:buChar char="•"/>
              <a:defRPr sz="2400" i="0" u="none" strike="noStrike" cap="none">
                <a:solidFill>
                  <a:schemeClr val="lt1"/>
                </a:solidFill>
                <a:latin typeface="Noto Sans"/>
                <a:ea typeface="Noto Sans"/>
                <a:cs typeface="Noto Sans"/>
                <a:sym typeface="Noto Sans"/>
              </a:defRPr>
            </a:lvl3pPr>
            <a:lvl4pPr marL="1828800" marR="0" lvl="3" indent="-355600" algn="l" rtl="0">
              <a:spcBef>
                <a:spcPts val="400"/>
              </a:spcBef>
              <a:spcAft>
                <a:spcPts val="0"/>
              </a:spcAft>
              <a:buClr>
                <a:schemeClr val="lt1"/>
              </a:buClr>
              <a:buSzPts val="2000"/>
              <a:buFont typeface="Noto Sans"/>
              <a:buChar char="–"/>
              <a:defRPr sz="2000" i="0" u="none" strike="noStrike" cap="none">
                <a:solidFill>
                  <a:schemeClr val="lt1"/>
                </a:solidFill>
                <a:latin typeface="Noto Sans"/>
                <a:ea typeface="Noto Sans"/>
                <a:cs typeface="Noto Sans"/>
                <a:sym typeface="Noto Sans"/>
              </a:defRPr>
            </a:lvl4pPr>
            <a:lvl5pPr marL="2286000" marR="0" lvl="4" indent="-355600" algn="l" rtl="0">
              <a:spcBef>
                <a:spcPts val="400"/>
              </a:spcBef>
              <a:spcAft>
                <a:spcPts val="0"/>
              </a:spcAft>
              <a:buClr>
                <a:schemeClr val="lt1"/>
              </a:buClr>
              <a:buSzPts val="2000"/>
              <a:buFont typeface="Noto Sans"/>
              <a:buChar char="»"/>
              <a:defRPr sz="2000" i="0" u="none" strike="noStrike" cap="none">
                <a:solidFill>
                  <a:schemeClr val="lt1"/>
                </a:solidFill>
                <a:latin typeface="Noto Sans"/>
                <a:ea typeface="Noto Sans"/>
                <a:cs typeface="Noto Sans"/>
                <a:sym typeface="Noto Sans"/>
              </a:defRPr>
            </a:lvl5pPr>
            <a:lvl6pPr marL="2743200" marR="0" lvl="5" indent="-355600" algn="l" rtl="0">
              <a:spcBef>
                <a:spcPts val="400"/>
              </a:spcBef>
              <a:spcAft>
                <a:spcPts val="0"/>
              </a:spcAft>
              <a:buClr>
                <a:schemeClr val="lt1"/>
              </a:buClr>
              <a:buSzPts val="2000"/>
              <a:buFont typeface="Noto Sans"/>
              <a:buChar char="•"/>
              <a:defRPr sz="2000" i="0" u="none" strike="noStrike" cap="none">
                <a:solidFill>
                  <a:schemeClr val="lt1"/>
                </a:solidFill>
                <a:latin typeface="Noto Sans"/>
                <a:ea typeface="Noto Sans"/>
                <a:cs typeface="Noto Sans"/>
                <a:sym typeface="Noto Sans"/>
              </a:defRPr>
            </a:lvl6pPr>
            <a:lvl7pPr marL="3200400" marR="0" lvl="6" indent="-355600" algn="l" rtl="0">
              <a:spcBef>
                <a:spcPts val="400"/>
              </a:spcBef>
              <a:spcAft>
                <a:spcPts val="0"/>
              </a:spcAft>
              <a:buClr>
                <a:schemeClr val="lt1"/>
              </a:buClr>
              <a:buSzPts val="2000"/>
              <a:buFont typeface="Noto Sans"/>
              <a:buChar char="•"/>
              <a:defRPr sz="2000" i="0" u="none" strike="noStrike" cap="none">
                <a:solidFill>
                  <a:schemeClr val="lt1"/>
                </a:solidFill>
                <a:latin typeface="Noto Sans"/>
                <a:ea typeface="Noto Sans"/>
                <a:cs typeface="Noto Sans"/>
                <a:sym typeface="Noto Sans"/>
              </a:defRPr>
            </a:lvl7pPr>
            <a:lvl8pPr marL="3657600" marR="0" lvl="7" indent="-355600" algn="l" rtl="0">
              <a:spcBef>
                <a:spcPts val="400"/>
              </a:spcBef>
              <a:spcAft>
                <a:spcPts val="0"/>
              </a:spcAft>
              <a:buClr>
                <a:schemeClr val="lt1"/>
              </a:buClr>
              <a:buSzPts val="2000"/>
              <a:buFont typeface="Noto Sans"/>
              <a:buChar char="•"/>
              <a:defRPr sz="2000" i="0" u="none" strike="noStrike" cap="none">
                <a:solidFill>
                  <a:schemeClr val="lt1"/>
                </a:solidFill>
                <a:latin typeface="Noto Sans"/>
                <a:ea typeface="Noto Sans"/>
                <a:cs typeface="Noto Sans"/>
                <a:sym typeface="Noto Sans"/>
              </a:defRPr>
            </a:lvl8pPr>
            <a:lvl9pPr marL="4114800" marR="0" lvl="8" indent="-355600" algn="l" rtl="0">
              <a:spcBef>
                <a:spcPts val="400"/>
              </a:spcBef>
              <a:spcAft>
                <a:spcPts val="0"/>
              </a:spcAft>
              <a:buClr>
                <a:schemeClr val="lt1"/>
              </a:buClr>
              <a:buSzPts val="2000"/>
              <a:buFont typeface="Noto Sans"/>
              <a:buChar char="•"/>
              <a:defRPr sz="2000" i="0" u="none" strike="noStrike" cap="none">
                <a:solidFill>
                  <a:schemeClr val="lt1"/>
                </a:solidFill>
                <a:latin typeface="Noto Sans"/>
                <a:ea typeface="Noto Sans"/>
                <a:cs typeface="Noto Sans"/>
                <a:sym typeface="Not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8" Type="http://schemas.openxmlformats.org/officeDocument/2006/relationships/hyperlink" Target="https://arxiv.org/abs/1808.01974" TargetMode="External"/><Relationship Id="rId3" Type="http://schemas.openxmlformats.org/officeDocument/2006/relationships/image" Target="../media/image14.jpg"/><Relationship Id="rId7" Type="http://schemas.openxmlformats.org/officeDocument/2006/relationships/hyperlink" Target="https://github.com/tzutalin/labelIm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github.com/OlafenwaMoses/ImageAI" TargetMode="External"/><Relationship Id="rId5" Type="http://schemas.openxmlformats.org/officeDocument/2006/relationships/hyperlink" Target="https://opencv.org/" TargetMode="External"/><Relationship Id="rId4" Type="http://schemas.openxmlformats.org/officeDocument/2006/relationships/hyperlink" Target="https://pybullet.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ieeexplore.ieee.org/document/7058277" TargetMode="External"/><Relationship Id="rId5" Type="http://schemas.openxmlformats.org/officeDocument/2006/relationships/hyperlink" Target="https://ieeexplore.ieee.org/document/9289333" TargetMode="External"/><Relationship Id="rId4" Type="http://schemas.openxmlformats.org/officeDocument/2006/relationships/hyperlink" Target="https://ieeexplore.ieee.org/abstract/document/9074315"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image" Target="../media/image1.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41"/>
        <p:cNvGrpSpPr/>
        <p:nvPr/>
      </p:nvGrpSpPr>
      <p:grpSpPr>
        <a:xfrm>
          <a:off x="0" y="0"/>
          <a:ext cx="0" cy="0"/>
          <a:chOff x="0" y="0"/>
          <a:chExt cx="0" cy="0"/>
        </a:xfrm>
      </p:grpSpPr>
      <p:sp>
        <p:nvSpPr>
          <p:cNvPr id="42" name="Google Shape;42;p10"/>
          <p:cNvSpPr/>
          <p:nvPr/>
        </p:nvSpPr>
        <p:spPr>
          <a:xfrm>
            <a:off x="16414828" y="0"/>
            <a:ext cx="11323471" cy="10287000"/>
          </a:xfrm>
          <a:custGeom>
            <a:avLst/>
            <a:gdLst/>
            <a:ahLst/>
            <a:cxnLst/>
            <a:rect l="l" t="t" r="r" b="b"/>
            <a:pathLst>
              <a:path w="11323471" h="10287000" extrusionOk="0">
                <a:moveTo>
                  <a:pt x="0" y="0"/>
                </a:moveTo>
                <a:lnTo>
                  <a:pt x="11323471" y="0"/>
                </a:lnTo>
                <a:lnTo>
                  <a:pt x="11323471" y="10287000"/>
                </a:lnTo>
                <a:lnTo>
                  <a:pt x="0" y="10287000"/>
                </a:lnTo>
                <a:lnTo>
                  <a:pt x="0" y="0"/>
                </a:lnTo>
                <a:close/>
              </a:path>
            </a:pathLst>
          </a:custGeom>
          <a:blipFill rotWithShape="1">
            <a:blip r:embed="rId3">
              <a:alphaModFix/>
            </a:blip>
            <a:stretch>
              <a:fillRect t="-8701" r="-6656" b="-8700"/>
            </a:stretch>
          </a:blipFill>
          <a:ln>
            <a:noFill/>
          </a:ln>
        </p:spPr>
        <p:txBody>
          <a:bodyPr/>
          <a:lstStyle/>
          <a:p>
            <a:endParaRPr lang="en-US"/>
          </a:p>
        </p:txBody>
      </p:sp>
      <p:sp>
        <p:nvSpPr>
          <p:cNvPr id="43" name="Google Shape;43;p10"/>
          <p:cNvSpPr/>
          <p:nvPr/>
        </p:nvSpPr>
        <p:spPr>
          <a:xfrm>
            <a:off x="8863025" y="5988797"/>
            <a:ext cx="6420159" cy="3402684"/>
          </a:xfrm>
          <a:custGeom>
            <a:avLst/>
            <a:gdLst/>
            <a:ahLst/>
            <a:cxnLst/>
            <a:rect l="l" t="t" r="r" b="b"/>
            <a:pathLst>
              <a:path w="6420159" h="3402684" extrusionOk="0">
                <a:moveTo>
                  <a:pt x="0" y="0"/>
                </a:moveTo>
                <a:lnTo>
                  <a:pt x="6420159" y="0"/>
                </a:lnTo>
                <a:lnTo>
                  <a:pt x="6420159" y="3402684"/>
                </a:lnTo>
                <a:lnTo>
                  <a:pt x="0" y="3402684"/>
                </a:lnTo>
                <a:lnTo>
                  <a:pt x="0" y="0"/>
                </a:lnTo>
                <a:close/>
              </a:path>
            </a:pathLst>
          </a:custGeom>
          <a:blipFill rotWithShape="1">
            <a:blip r:embed="rId4">
              <a:alphaModFix/>
            </a:blip>
            <a:stretch>
              <a:fillRect/>
            </a:stretch>
          </a:blipFill>
          <a:ln>
            <a:noFill/>
          </a:ln>
        </p:spPr>
        <p:txBody>
          <a:bodyPr/>
          <a:lstStyle/>
          <a:p>
            <a:endParaRPr lang="en-US"/>
          </a:p>
        </p:txBody>
      </p:sp>
      <p:grpSp>
        <p:nvGrpSpPr>
          <p:cNvPr id="44" name="Google Shape;44;p10"/>
          <p:cNvGrpSpPr/>
          <p:nvPr/>
        </p:nvGrpSpPr>
        <p:grpSpPr>
          <a:xfrm>
            <a:off x="1028700" y="5007562"/>
            <a:ext cx="3086120" cy="3266862"/>
            <a:chOff x="0" y="-47625"/>
            <a:chExt cx="812800" cy="860425"/>
          </a:xfrm>
        </p:grpSpPr>
        <p:sp>
          <p:nvSpPr>
            <p:cNvPr id="45" name="Google Shape;45;p10"/>
            <p:cNvSpPr/>
            <p:nvPr/>
          </p:nvSpPr>
          <p:spPr>
            <a:xfrm>
              <a:off x="0" y="0"/>
              <a:ext cx="812800" cy="42302"/>
            </a:xfrm>
            <a:custGeom>
              <a:avLst/>
              <a:gdLst/>
              <a:ahLst/>
              <a:cxnLst/>
              <a:rect l="l" t="t" r="r" b="b"/>
              <a:pathLst>
                <a:path w="812800" h="42302" extrusionOk="0">
                  <a:moveTo>
                    <a:pt x="0" y="0"/>
                  </a:moveTo>
                  <a:lnTo>
                    <a:pt x="812800" y="0"/>
                  </a:lnTo>
                  <a:lnTo>
                    <a:pt x="812800" y="42302"/>
                  </a:lnTo>
                  <a:lnTo>
                    <a:pt x="0" y="42302"/>
                  </a:lnTo>
                  <a:close/>
                </a:path>
              </a:pathLst>
            </a:custGeom>
            <a:solidFill>
              <a:srgbClr val="2D5B8F"/>
            </a:solidFill>
            <a:ln>
              <a:noFill/>
            </a:ln>
          </p:spPr>
          <p:txBody>
            <a:bodyPr/>
            <a:lstStyle/>
            <a:p>
              <a:endParaRPr lang="en-US"/>
            </a:p>
          </p:txBody>
        </p:sp>
        <p:sp>
          <p:nvSpPr>
            <p:cNvPr id="46" name="Google Shape;46;p10"/>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0" name="Google Shape;50;p10"/>
          <p:cNvSpPr txBox="1"/>
          <p:nvPr/>
        </p:nvSpPr>
        <p:spPr>
          <a:xfrm>
            <a:off x="1028700" y="2097976"/>
            <a:ext cx="10028767" cy="22159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7200" b="0" i="0" u="none" strike="noStrike" cap="none" dirty="0">
                <a:solidFill>
                  <a:srgbClr val="FFFFFF"/>
                </a:solidFill>
                <a:latin typeface="Archivo Black"/>
                <a:ea typeface="Archivo Black"/>
                <a:cs typeface="Archivo Black"/>
                <a:sym typeface="Archivo Black"/>
              </a:rPr>
              <a:t>RoboMapperX: An</a:t>
            </a:r>
            <a:r>
              <a:rPr lang="en-US" sz="7200" dirty="0">
                <a:solidFill>
                  <a:srgbClr val="FFFFFF"/>
                </a:solidFill>
                <a:latin typeface="Archivo Black"/>
                <a:ea typeface="Archivo Black"/>
                <a:cs typeface="Archivo Black"/>
                <a:sym typeface="Archivo Black"/>
              </a:rPr>
              <a:t> </a:t>
            </a:r>
            <a:r>
              <a:rPr lang="en-US" sz="7200" b="0" i="0" u="none" strike="noStrike" cap="none" dirty="0">
                <a:solidFill>
                  <a:srgbClr val="FFFFFF"/>
                </a:solidFill>
                <a:latin typeface="Archivo Black"/>
                <a:ea typeface="Archivo Black"/>
                <a:cs typeface="Archivo Black"/>
                <a:sym typeface="Archivo Black"/>
              </a:rPr>
              <a:t>Autonomous Robot</a:t>
            </a:r>
            <a:endParaRPr sz="7200" dirty="0"/>
          </a:p>
        </p:txBody>
      </p:sp>
      <p:sp>
        <p:nvSpPr>
          <p:cNvPr id="51" name="Google Shape;51;p10"/>
          <p:cNvSpPr txBox="1"/>
          <p:nvPr/>
        </p:nvSpPr>
        <p:spPr>
          <a:xfrm>
            <a:off x="462877" y="8715872"/>
            <a:ext cx="9350927" cy="872098"/>
          </a:xfrm>
          <a:prstGeom prst="rect">
            <a:avLst/>
          </a:prstGeom>
          <a:noFill/>
          <a:ln>
            <a:noFill/>
          </a:ln>
        </p:spPr>
        <p:txBody>
          <a:bodyPr spcFirstLastPara="1" wrap="square" lIns="0" tIns="0" rIns="0" bIns="0" anchor="t" anchorCtr="0">
            <a:spAutoFit/>
          </a:bodyPr>
          <a:lstStyle/>
          <a:p>
            <a:pPr marL="0" marR="0" lvl="0" indent="0" algn="l" rtl="0">
              <a:lnSpc>
                <a:spcPct val="140019"/>
              </a:lnSpc>
              <a:spcBef>
                <a:spcPts val="0"/>
              </a:spcBef>
              <a:spcAft>
                <a:spcPts val="0"/>
              </a:spcAft>
              <a:buNone/>
            </a:pPr>
            <a:r>
              <a:rPr lang="en-US" sz="4048" b="1" dirty="0">
                <a:solidFill>
                  <a:srgbClr val="00B0F0"/>
                </a:solidFill>
                <a:latin typeface="Times New Roman" panose="02020603050405020304" pitchFamily="18" charset="0"/>
                <a:ea typeface="Noto Sans"/>
                <a:cs typeface="Times New Roman" panose="02020603050405020304" pitchFamily="18" charset="0"/>
                <a:sym typeface="Noto Sans"/>
              </a:rPr>
              <a:t>Presenter: Laasya Lata Anumkonda</a:t>
            </a:r>
            <a:endParaRPr b="1" dirty="0">
              <a:solidFill>
                <a:srgbClr val="00B0F0"/>
              </a:solidFill>
              <a:latin typeface="Times New Roman" panose="02020603050405020304" pitchFamily="18" charset="0"/>
              <a:cs typeface="Times New Roman" panose="02020603050405020304" pitchFamily="18" charset="0"/>
            </a:endParaRPr>
          </a:p>
        </p:txBody>
      </p:sp>
      <p:pic>
        <p:nvPicPr>
          <p:cNvPr id="52" name="Google Shape;52;p10"/>
          <p:cNvPicPr preferRelativeResize="0"/>
          <p:nvPr/>
        </p:nvPicPr>
        <p:blipFill>
          <a:blip r:embed="rId5">
            <a:alphaModFix/>
          </a:blip>
          <a:stretch>
            <a:fillRect/>
          </a:stretch>
        </p:blipFill>
        <p:spPr>
          <a:xfrm>
            <a:off x="10379626" y="1"/>
            <a:ext cx="9059841" cy="10287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274"/>
        <p:cNvGrpSpPr/>
        <p:nvPr/>
      </p:nvGrpSpPr>
      <p:grpSpPr>
        <a:xfrm>
          <a:off x="0" y="0"/>
          <a:ext cx="0" cy="0"/>
          <a:chOff x="0" y="0"/>
          <a:chExt cx="0" cy="0"/>
        </a:xfrm>
      </p:grpSpPr>
      <p:sp>
        <p:nvSpPr>
          <p:cNvPr id="279" name="Google Shape;279;p23"/>
          <p:cNvSpPr txBox="1"/>
          <p:nvPr/>
        </p:nvSpPr>
        <p:spPr>
          <a:xfrm>
            <a:off x="-1246073" y="963988"/>
            <a:ext cx="3086100" cy="3266926"/>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sp>
        <p:nvSpPr>
          <p:cNvPr id="280" name="Google Shape;280;p23"/>
          <p:cNvSpPr/>
          <p:nvPr/>
        </p:nvSpPr>
        <p:spPr>
          <a:xfrm rot="10800000">
            <a:off x="-2298281" y="0"/>
            <a:ext cx="8198578" cy="10287000"/>
          </a:xfrm>
          <a:custGeom>
            <a:avLst/>
            <a:gdLst/>
            <a:ahLst/>
            <a:cxnLst/>
            <a:rect l="l" t="t" r="r" b="b"/>
            <a:pathLst>
              <a:path w="8198578" h="10287000" extrusionOk="0">
                <a:moveTo>
                  <a:pt x="0" y="0"/>
                </a:moveTo>
                <a:lnTo>
                  <a:pt x="8198579" y="0"/>
                </a:lnTo>
                <a:lnTo>
                  <a:pt x="8198579" y="10287000"/>
                </a:lnTo>
                <a:lnTo>
                  <a:pt x="0" y="10287000"/>
                </a:lnTo>
                <a:lnTo>
                  <a:pt x="0" y="0"/>
                </a:lnTo>
                <a:close/>
              </a:path>
            </a:pathLst>
          </a:custGeom>
          <a:blipFill rotWithShape="1">
            <a:blip r:embed="rId3">
              <a:alphaModFix/>
            </a:blip>
            <a:stretch>
              <a:fillRect l="-17638" r="-7831"/>
            </a:stretch>
          </a:blipFill>
          <a:ln>
            <a:noFill/>
          </a:ln>
        </p:spPr>
        <p:txBody>
          <a:bodyPr/>
          <a:lstStyle/>
          <a:p>
            <a:endParaRPr lang="en-US"/>
          </a:p>
        </p:txBody>
      </p:sp>
      <p:sp>
        <p:nvSpPr>
          <p:cNvPr id="283" name="Google Shape;283;p23"/>
          <p:cNvSpPr txBox="1"/>
          <p:nvPr/>
        </p:nvSpPr>
        <p:spPr>
          <a:xfrm>
            <a:off x="1373478" y="806863"/>
            <a:ext cx="3086100" cy="3266926"/>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pic>
        <p:nvPicPr>
          <p:cNvPr id="288" name="Google Shape;288;p23"/>
          <p:cNvPicPr preferRelativeResize="0"/>
          <p:nvPr/>
        </p:nvPicPr>
        <p:blipFill>
          <a:blip r:embed="rId4">
            <a:alphaModFix/>
          </a:blip>
          <a:stretch>
            <a:fillRect/>
          </a:stretch>
        </p:blipFill>
        <p:spPr>
          <a:xfrm>
            <a:off x="-2988695" y="-1"/>
            <a:ext cx="10287001" cy="10287001"/>
          </a:xfrm>
          <a:prstGeom prst="rect">
            <a:avLst/>
          </a:prstGeom>
          <a:noFill/>
          <a:ln>
            <a:noFill/>
          </a:ln>
        </p:spPr>
      </p:pic>
      <p:sp>
        <p:nvSpPr>
          <p:cNvPr id="2" name="TextBox 1">
            <a:extLst>
              <a:ext uri="{FF2B5EF4-FFF2-40B4-BE49-F238E27FC236}">
                <a16:creationId xmlns:a16="http://schemas.microsoft.com/office/drawing/2014/main" id="{805745A3-ADBC-B047-F6DB-A970B77F2720}"/>
              </a:ext>
            </a:extLst>
          </p:cNvPr>
          <p:cNvSpPr txBox="1"/>
          <p:nvPr/>
        </p:nvSpPr>
        <p:spPr>
          <a:xfrm>
            <a:off x="6238763" y="806863"/>
            <a:ext cx="8476343" cy="646331"/>
          </a:xfrm>
          <a:prstGeom prst="rect">
            <a:avLst/>
          </a:prstGeom>
          <a:noFill/>
        </p:spPr>
        <p:txBody>
          <a:bodyPr wrap="square" rtlCol="0">
            <a:spAutoFit/>
          </a:bodyPr>
          <a:lstStyle/>
          <a:p>
            <a:r>
              <a:rPr lang="en-US" sz="3600" b="1" dirty="0">
                <a:solidFill>
                  <a:srgbClr val="00B0F0"/>
                </a:solidFill>
                <a:latin typeface="Times New Roman" panose="02020603050405020304" pitchFamily="18" charset="0"/>
                <a:cs typeface="Times New Roman" panose="02020603050405020304" pitchFamily="18" charset="0"/>
              </a:rPr>
              <a:t>Future Enhancement</a:t>
            </a:r>
          </a:p>
        </p:txBody>
      </p:sp>
      <p:sp>
        <p:nvSpPr>
          <p:cNvPr id="3" name="TextBox 2">
            <a:extLst>
              <a:ext uri="{FF2B5EF4-FFF2-40B4-BE49-F238E27FC236}">
                <a16:creationId xmlns:a16="http://schemas.microsoft.com/office/drawing/2014/main" id="{3A16C106-48E9-7559-ECE9-006E9ACC9A9A}"/>
              </a:ext>
            </a:extLst>
          </p:cNvPr>
          <p:cNvSpPr txBox="1"/>
          <p:nvPr/>
        </p:nvSpPr>
        <p:spPr>
          <a:xfrm>
            <a:off x="5900298" y="2191656"/>
            <a:ext cx="12235543" cy="6617196"/>
          </a:xfrm>
          <a:prstGeom prst="rect">
            <a:avLst/>
          </a:prstGeom>
          <a:noFill/>
        </p:spPr>
        <p:txBody>
          <a:bodyPr wrap="square" rtlCol="0">
            <a:spAutoFit/>
          </a:bodyPr>
          <a:lstStyle/>
          <a:p>
            <a:pPr marL="571500" indent="-571500">
              <a:buFont typeface="Arial" panose="020B0604020202020204" pitchFamily="34" charset="0"/>
              <a:buChar char="•"/>
            </a:pPr>
            <a:r>
              <a:rPr lang="en-US" sz="3200" b="1" i="0" dirty="0">
                <a:solidFill>
                  <a:schemeClr val="bg1"/>
                </a:solidFill>
                <a:effectLst/>
                <a:latin typeface="Times New Roman" panose="02020603050405020304" pitchFamily="18" charset="0"/>
                <a:cs typeface="Times New Roman" panose="02020603050405020304" pitchFamily="18" charset="0"/>
              </a:rPr>
              <a:t>Multi-Level Mapping:</a:t>
            </a:r>
            <a:r>
              <a:rPr lang="en-US" sz="3200" b="0" i="0" dirty="0">
                <a:solidFill>
                  <a:schemeClr val="bg1"/>
                </a:solidFill>
                <a:effectLst/>
                <a:latin typeface="Times New Roman" panose="02020603050405020304" pitchFamily="18" charset="0"/>
                <a:cs typeface="Times New Roman" panose="02020603050405020304" pitchFamily="18" charset="0"/>
              </a:rPr>
              <a:t> Develop multi-level mapping capabilities to handle complex environments with multiple floors or levels.</a:t>
            </a:r>
          </a:p>
          <a:p>
            <a:pPr marL="571500" indent="-571500">
              <a:buFont typeface="Arial" panose="020B0604020202020204" pitchFamily="34" charset="0"/>
              <a:buChar char="•"/>
            </a:pPr>
            <a:endParaRPr lang="en-US" sz="3200" dirty="0">
              <a:solidFill>
                <a:schemeClr val="bg1"/>
              </a:solidFill>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b="0" i="0" dirty="0">
                <a:solidFill>
                  <a:schemeClr val="bg1"/>
                </a:solidFill>
                <a:effectLst/>
                <a:latin typeface="Times New Roman" panose="02020603050405020304" pitchFamily="18" charset="0"/>
                <a:cs typeface="Times New Roman" panose="02020603050405020304" pitchFamily="18" charset="0"/>
              </a:rPr>
              <a:t> </a:t>
            </a:r>
            <a:r>
              <a:rPr lang="en-US" sz="3200" b="1" i="0" dirty="0">
                <a:solidFill>
                  <a:schemeClr val="bg1"/>
                </a:solidFill>
                <a:effectLst/>
                <a:latin typeface="Times New Roman" panose="02020603050405020304" pitchFamily="18" charset="0"/>
                <a:cs typeface="Times New Roman" panose="02020603050405020304" pitchFamily="18" charset="0"/>
              </a:rPr>
              <a:t>Environmental Sensing:</a:t>
            </a:r>
            <a:r>
              <a:rPr lang="en-US" sz="3200" b="0" i="0" dirty="0">
                <a:solidFill>
                  <a:schemeClr val="bg1"/>
                </a:solidFill>
                <a:effectLst/>
                <a:latin typeface="Times New Roman" panose="02020603050405020304" pitchFamily="18" charset="0"/>
                <a:cs typeface="Times New Roman" panose="02020603050405020304" pitchFamily="18" charset="0"/>
              </a:rPr>
              <a:t> Enhance the robot's environmental sensing capabilities by integrating additional sensors, such as gas sensors for detecting pollutants or environmental sensors for monitoring temperature and humidity.</a:t>
            </a:r>
          </a:p>
          <a:p>
            <a:pPr marL="571500" indent="-571500">
              <a:buFont typeface="Arial" panose="020B0604020202020204" pitchFamily="34" charset="0"/>
              <a:buChar char="•"/>
            </a:pPr>
            <a:endParaRPr lang="en-US" sz="3200" dirty="0">
              <a:solidFill>
                <a:schemeClr val="bg1"/>
              </a:solidFill>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b="1" i="0" dirty="0">
                <a:solidFill>
                  <a:schemeClr val="bg1"/>
                </a:solidFill>
                <a:effectLst/>
                <a:latin typeface="Times New Roman" panose="02020603050405020304" pitchFamily="18" charset="0"/>
                <a:cs typeface="Times New Roman" panose="02020603050405020304" pitchFamily="18" charset="0"/>
              </a:rPr>
              <a:t>Indoor Navigation for Visually Impaired by Semantic Mapping:</a:t>
            </a:r>
            <a:r>
              <a:rPr lang="en-US" sz="3200" b="0" i="0" dirty="0">
                <a:solidFill>
                  <a:schemeClr val="bg1"/>
                </a:solidFill>
                <a:effectLst/>
                <a:latin typeface="Times New Roman" panose="02020603050405020304" pitchFamily="18" charset="0"/>
                <a:cs typeface="Times New Roman" panose="02020603050405020304" pitchFamily="18" charset="0"/>
              </a:rPr>
              <a:t> Creating detailed indoor maps with annotations for navigation aids (e.g., doorways, stairs, obstacles) for visually impaired individuals.</a:t>
            </a:r>
            <a:r>
              <a:rPr lang="en-US" sz="4000" b="1" dirty="0">
                <a:solidFill>
                  <a:srgbClr val="0D0D0D"/>
                </a:solidFill>
                <a:latin typeface="Söhne"/>
                <a:cs typeface="Times New Roman" panose="02020603050405020304" pitchFamily="18" charset="0"/>
              </a:rPr>
              <a:t> </a:t>
            </a: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dirty="0">
              <a:solidFill>
                <a:schemeClr val="bg1"/>
              </a:solidFill>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endParaRPr lang="en-US" sz="3200" b="0" i="0" dirty="0">
              <a:solidFill>
                <a:schemeClr val="bg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158"/>
        <p:cNvGrpSpPr/>
        <p:nvPr/>
      </p:nvGrpSpPr>
      <p:grpSpPr>
        <a:xfrm>
          <a:off x="0" y="0"/>
          <a:ext cx="0" cy="0"/>
          <a:chOff x="0" y="0"/>
          <a:chExt cx="0" cy="0"/>
        </a:xfrm>
      </p:grpSpPr>
      <p:sp>
        <p:nvSpPr>
          <p:cNvPr id="162" name="Google Shape;162;p17"/>
          <p:cNvSpPr txBox="1"/>
          <p:nvPr/>
        </p:nvSpPr>
        <p:spPr>
          <a:xfrm>
            <a:off x="777405" y="847874"/>
            <a:ext cx="3086100" cy="3266926"/>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sp>
        <p:nvSpPr>
          <p:cNvPr id="164" name="Google Shape;164;p17"/>
          <p:cNvSpPr/>
          <p:nvPr/>
        </p:nvSpPr>
        <p:spPr>
          <a:xfrm>
            <a:off x="10089422" y="0"/>
            <a:ext cx="8198578" cy="10287000"/>
          </a:xfrm>
          <a:custGeom>
            <a:avLst/>
            <a:gdLst/>
            <a:ahLst/>
            <a:cxnLst/>
            <a:rect l="l" t="t" r="r" b="b"/>
            <a:pathLst>
              <a:path w="8198578" h="10287000" extrusionOk="0">
                <a:moveTo>
                  <a:pt x="0" y="0"/>
                </a:moveTo>
                <a:lnTo>
                  <a:pt x="8198578" y="0"/>
                </a:lnTo>
                <a:lnTo>
                  <a:pt x="8198578" y="10287000"/>
                </a:lnTo>
                <a:lnTo>
                  <a:pt x="0" y="10287000"/>
                </a:lnTo>
                <a:lnTo>
                  <a:pt x="0" y="0"/>
                </a:lnTo>
                <a:close/>
              </a:path>
            </a:pathLst>
          </a:custGeom>
          <a:blipFill rotWithShape="1">
            <a:blip r:embed="rId3">
              <a:alphaModFix/>
            </a:blip>
            <a:stretch>
              <a:fillRect l="-17638" r="-7831"/>
            </a:stretch>
          </a:blipFill>
          <a:ln>
            <a:noFill/>
          </a:ln>
        </p:spPr>
        <p:txBody>
          <a:bodyPr/>
          <a:lstStyle/>
          <a:p>
            <a:endParaRPr lang="en-US"/>
          </a:p>
        </p:txBody>
      </p:sp>
      <p:pic>
        <p:nvPicPr>
          <p:cNvPr id="169" name="Google Shape;169;p17"/>
          <p:cNvPicPr preferRelativeResize="0"/>
          <p:nvPr/>
        </p:nvPicPr>
        <p:blipFill>
          <a:blip r:embed="rId4">
            <a:alphaModFix/>
          </a:blip>
          <a:stretch>
            <a:fillRect/>
          </a:stretch>
        </p:blipFill>
        <p:spPr>
          <a:xfrm>
            <a:off x="10089422" y="-1"/>
            <a:ext cx="10287001" cy="10287001"/>
          </a:xfrm>
          <a:prstGeom prst="rect">
            <a:avLst/>
          </a:prstGeom>
          <a:noFill/>
          <a:ln>
            <a:noFill/>
          </a:ln>
        </p:spPr>
      </p:pic>
      <p:sp>
        <p:nvSpPr>
          <p:cNvPr id="4" name="TextBox 3">
            <a:extLst>
              <a:ext uri="{FF2B5EF4-FFF2-40B4-BE49-F238E27FC236}">
                <a16:creationId xmlns:a16="http://schemas.microsoft.com/office/drawing/2014/main" id="{AF9B4D94-A65F-5862-513C-94A8B7D44E03}"/>
              </a:ext>
            </a:extLst>
          </p:cNvPr>
          <p:cNvSpPr txBox="1"/>
          <p:nvPr/>
        </p:nvSpPr>
        <p:spPr>
          <a:xfrm>
            <a:off x="1059543" y="680959"/>
            <a:ext cx="4688114" cy="769441"/>
          </a:xfrm>
          <a:prstGeom prst="rect">
            <a:avLst/>
          </a:prstGeom>
          <a:noFill/>
        </p:spPr>
        <p:txBody>
          <a:bodyPr wrap="square" rtlCol="0">
            <a:spAutoFit/>
          </a:bodyPr>
          <a:lstStyle/>
          <a:p>
            <a:r>
              <a:rPr lang="en-US" sz="4400" b="1" dirty="0">
                <a:solidFill>
                  <a:srgbClr val="00B0F0"/>
                </a:solidFill>
                <a:latin typeface="Times New Roman" panose="02020603050405020304" pitchFamily="18" charset="0"/>
                <a:cs typeface="Times New Roman" panose="02020603050405020304" pitchFamily="18" charset="0"/>
              </a:rPr>
              <a:t>Conclusion</a:t>
            </a:r>
          </a:p>
        </p:txBody>
      </p:sp>
      <p:sp>
        <p:nvSpPr>
          <p:cNvPr id="5" name="TextBox 4">
            <a:extLst>
              <a:ext uri="{FF2B5EF4-FFF2-40B4-BE49-F238E27FC236}">
                <a16:creationId xmlns:a16="http://schemas.microsoft.com/office/drawing/2014/main" id="{F64880F6-E1B1-3BB1-A895-3E02DA12D8A9}"/>
              </a:ext>
            </a:extLst>
          </p:cNvPr>
          <p:cNvSpPr txBox="1"/>
          <p:nvPr/>
        </p:nvSpPr>
        <p:spPr>
          <a:xfrm>
            <a:off x="1059543" y="1944914"/>
            <a:ext cx="8781143" cy="2062103"/>
          </a:xfrm>
          <a:prstGeom prst="rect">
            <a:avLst/>
          </a:prstGeom>
          <a:noFill/>
        </p:spPr>
        <p:txBody>
          <a:bodyPr wrap="square" rtlCol="0">
            <a:spAutoFit/>
          </a:bodyPr>
          <a:lstStyle/>
          <a:p>
            <a:r>
              <a:rPr lang="en-US" sz="3200" b="0" i="0" dirty="0">
                <a:solidFill>
                  <a:schemeClr val="bg1"/>
                </a:solidFill>
                <a:effectLst/>
                <a:latin typeface="Times New Roman" panose="02020603050405020304" pitchFamily="18" charset="0"/>
                <a:cs typeface="Times New Roman" panose="02020603050405020304" pitchFamily="18" charset="0"/>
              </a:rPr>
              <a:t>RoboMapperX has achieved successful simulation overcoming challenges in object detection, obstacle avoidance, and mapping within a virtual environment.</a:t>
            </a:r>
            <a:endParaRPr lang="en-US"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395"/>
        <p:cNvGrpSpPr/>
        <p:nvPr/>
      </p:nvGrpSpPr>
      <p:grpSpPr>
        <a:xfrm>
          <a:off x="0" y="0"/>
          <a:ext cx="0" cy="0"/>
          <a:chOff x="0" y="0"/>
          <a:chExt cx="0" cy="0"/>
        </a:xfrm>
      </p:grpSpPr>
      <p:grpSp>
        <p:nvGrpSpPr>
          <p:cNvPr id="396" name="Google Shape;396;p28"/>
          <p:cNvGrpSpPr/>
          <p:nvPr/>
        </p:nvGrpSpPr>
        <p:grpSpPr>
          <a:xfrm>
            <a:off x="1293927" y="847874"/>
            <a:ext cx="15965373" cy="8311621"/>
            <a:chOff x="0" y="-47625"/>
            <a:chExt cx="4204872" cy="2189069"/>
          </a:xfrm>
        </p:grpSpPr>
        <p:sp>
          <p:nvSpPr>
            <p:cNvPr id="397" name="Google Shape;397;p28"/>
            <p:cNvSpPr/>
            <p:nvPr/>
          </p:nvSpPr>
          <p:spPr>
            <a:xfrm>
              <a:off x="0" y="0"/>
              <a:ext cx="4204872" cy="2141444"/>
            </a:xfrm>
            <a:custGeom>
              <a:avLst/>
              <a:gdLst/>
              <a:ahLst/>
              <a:cxnLst/>
              <a:rect l="l" t="t" r="r" b="b"/>
              <a:pathLst>
                <a:path w="4204872" h="2141444" extrusionOk="0">
                  <a:moveTo>
                    <a:pt x="0" y="0"/>
                  </a:moveTo>
                  <a:lnTo>
                    <a:pt x="4204872" y="0"/>
                  </a:lnTo>
                  <a:lnTo>
                    <a:pt x="4204872" y="2141444"/>
                  </a:lnTo>
                  <a:lnTo>
                    <a:pt x="0" y="2141444"/>
                  </a:lnTo>
                  <a:close/>
                </a:path>
              </a:pathLst>
            </a:custGeom>
            <a:solidFill>
              <a:srgbClr val="000000">
                <a:alpha val="0"/>
              </a:srgbClr>
            </a:solidFill>
            <a:ln w="38100" cap="sq" cmpd="sng">
              <a:solidFill>
                <a:srgbClr val="71CBEF"/>
              </a:solidFill>
              <a:prstDash val="solid"/>
              <a:miter lim="8000"/>
              <a:headEnd type="none" w="sm" len="sm"/>
              <a:tailEnd type="none" w="sm" len="sm"/>
            </a:ln>
          </p:spPr>
          <p:txBody>
            <a:bodyPr/>
            <a:lstStyle/>
            <a:p>
              <a:endParaRPr lang="en-US"/>
            </a:p>
          </p:txBody>
        </p:sp>
        <p:sp>
          <p:nvSpPr>
            <p:cNvPr id="398" name="Google Shape;398;p28"/>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pic>
        <p:nvPicPr>
          <p:cNvPr id="399" name="Google Shape;399;p28"/>
          <p:cNvPicPr preferRelativeResize="0"/>
          <p:nvPr/>
        </p:nvPicPr>
        <p:blipFill rotWithShape="1">
          <a:blip r:embed="rId3">
            <a:alphaModFix/>
          </a:blip>
          <a:srcRect t="11513" b="11513"/>
          <a:stretch/>
        </p:blipFill>
        <p:spPr>
          <a:xfrm>
            <a:off x="11350171" y="186872"/>
            <a:ext cx="6937829" cy="9421585"/>
          </a:xfrm>
          <a:prstGeom prst="rect">
            <a:avLst/>
          </a:prstGeom>
          <a:noFill/>
          <a:ln>
            <a:noFill/>
          </a:ln>
        </p:spPr>
      </p:pic>
      <p:sp>
        <p:nvSpPr>
          <p:cNvPr id="405" name="Google Shape;405;p28"/>
          <p:cNvSpPr txBox="1"/>
          <p:nvPr/>
        </p:nvSpPr>
        <p:spPr>
          <a:xfrm>
            <a:off x="1823357" y="2002891"/>
            <a:ext cx="6670180" cy="81253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400" dirty="0">
                <a:solidFill>
                  <a:srgbClr val="00B0F0"/>
                </a:solidFill>
                <a:latin typeface="Times New Roman" panose="02020603050405020304" pitchFamily="18" charset="0"/>
                <a:ea typeface="Archivo Black"/>
                <a:cs typeface="Times New Roman" panose="02020603050405020304" pitchFamily="18" charset="0"/>
                <a:sym typeface="Archivo Black"/>
              </a:rPr>
              <a:t>References</a:t>
            </a:r>
            <a:endParaRPr sz="4400" dirty="0">
              <a:solidFill>
                <a:srgbClr val="00B0F0"/>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B16B02FC-F8A5-A337-767C-79E13E7BA863}"/>
              </a:ext>
            </a:extLst>
          </p:cNvPr>
          <p:cNvSpPr txBox="1"/>
          <p:nvPr/>
        </p:nvSpPr>
        <p:spPr>
          <a:xfrm>
            <a:off x="1828799" y="3570514"/>
            <a:ext cx="9376230" cy="5016758"/>
          </a:xfrm>
          <a:prstGeom prst="rect">
            <a:avLst/>
          </a:prstGeom>
          <a:noFill/>
        </p:spPr>
        <p:txBody>
          <a:bodyPr wrap="square" rtlCol="0">
            <a:spAutoFit/>
          </a:bodyPr>
          <a:lstStyle/>
          <a:p>
            <a:pPr marL="285750" indent="-285750">
              <a:buFont typeface="Arial" panose="020B0604020202020204" pitchFamily="34" charset="0"/>
              <a:buChar char="•"/>
            </a:pPr>
            <a:r>
              <a:rPr lang="en-US" sz="3200" b="0" i="0" u="none" strike="noStrike" dirty="0">
                <a:solidFill>
                  <a:schemeClr val="bg1"/>
                </a:solidFill>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https://pybullet.org/</a:t>
            </a:r>
            <a:endParaRPr lang="en-US" sz="3200" b="0" i="0" u="none" strike="noStrike" dirty="0">
              <a:solidFill>
                <a:schemeClr val="bg1"/>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3200" u="none" strike="noStrike"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3200" b="0" i="0" u="none" strike="noStrike" dirty="0">
                <a:solidFill>
                  <a:schemeClr val="bg1"/>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https://opencv.org/</a:t>
            </a:r>
            <a:r>
              <a:rPr lang="en-US" sz="3200" b="0" i="0" dirty="0">
                <a:solidFill>
                  <a:schemeClr val="bg1"/>
                </a:solidFill>
                <a:effectLst/>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3200" b="0" i="0" u="none" strike="noStrike" dirty="0">
                <a:solidFill>
                  <a:schemeClr val="bg1"/>
                </a:solidFill>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https://github.com/OlafenwaMoses/ImageAI</a:t>
            </a:r>
            <a:r>
              <a:rPr lang="en-US" sz="3200" b="0" i="0" dirty="0">
                <a:solidFill>
                  <a:schemeClr val="bg1"/>
                </a:solidFill>
                <a:effectLst/>
                <a:latin typeface="Times New Roman" panose="02020603050405020304" pitchFamily="18" charset="0"/>
                <a:cs typeface="Times New Roman" panose="02020603050405020304" pitchFamily="18" charset="0"/>
              </a:rPr>
              <a:t> (Image AI library )</a:t>
            </a:r>
          </a:p>
          <a:p>
            <a:pPr marL="285750" indent="-285750">
              <a:buFont typeface="Arial" panose="020B0604020202020204" pitchFamily="34" charset="0"/>
              <a:buChar char="•"/>
            </a:pP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3200" b="0" i="0" u="none" strike="noStrike" dirty="0">
                <a:solidFill>
                  <a:schemeClr val="bg1"/>
                </a:solidFill>
                <a:effectLst/>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https://github.com/tzutalin/labelImg</a:t>
            </a:r>
            <a:r>
              <a:rPr lang="en-US" sz="3200" u="none" strike="noStrike" dirty="0">
                <a:solidFill>
                  <a:schemeClr val="bg1"/>
                </a:solidFill>
                <a:latin typeface="Times New Roman" panose="02020603050405020304" pitchFamily="18" charset="0"/>
                <a:cs typeface="Times New Roman" panose="02020603050405020304" pitchFamily="18" charset="0"/>
              </a:rPr>
              <a:t> (</a:t>
            </a:r>
            <a:r>
              <a:rPr lang="en-US" sz="3200" b="0" i="0" dirty="0">
                <a:solidFill>
                  <a:schemeClr val="bg1"/>
                </a:solidFill>
                <a:effectLst/>
                <a:latin typeface="Times New Roman" panose="02020603050405020304" pitchFamily="18" charset="0"/>
                <a:cs typeface="Times New Roman" panose="02020603050405020304" pitchFamily="18" charset="0"/>
              </a:rPr>
              <a:t>LabelImg tool</a:t>
            </a:r>
            <a:r>
              <a:rPr lang="en-US" sz="3200" dirty="0">
                <a:solidFill>
                  <a:schemeClr val="bg1"/>
                </a:solidFill>
                <a:latin typeface="Times New Roman" panose="02020603050405020304" pitchFamily="18" charset="0"/>
                <a:cs typeface="Times New Roman" panose="02020603050405020304" pitchFamily="18" charset="0"/>
              </a:rPr>
              <a:t>)</a:t>
            </a:r>
          </a:p>
          <a:p>
            <a:r>
              <a:rPr lang="en-US" sz="3200" b="0" i="0" dirty="0">
                <a:solidFill>
                  <a:schemeClr val="bg1"/>
                </a:solidFill>
                <a:effectLst/>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sz="3200" b="0" i="0" u="none" strike="noStrike" dirty="0">
                <a:solidFill>
                  <a:schemeClr val="bg1"/>
                </a:solidFill>
                <a:effectLst/>
                <a:latin typeface="Times New Roman" panose="02020603050405020304" pitchFamily="18" charset="0"/>
                <a:cs typeface="Times New Roman" panose="02020603050405020304" pitchFamily="18" charset="0"/>
                <a:hlinkClick r:id="rId8"/>
              </a:rPr>
              <a:t>https://arxiv.org/abs/1808.01974</a:t>
            </a:r>
            <a:r>
              <a:rPr lang="en-US" sz="3200" b="0" i="0" u="none" strike="noStrike" dirty="0">
                <a:solidFill>
                  <a:schemeClr val="bg1"/>
                </a:solidFill>
                <a:effectLst/>
                <a:latin typeface="Times New Roman" panose="02020603050405020304" pitchFamily="18" charset="0"/>
                <a:cs typeface="Times New Roman" panose="02020603050405020304" pitchFamily="18" charset="0"/>
              </a:rPr>
              <a:t> </a:t>
            </a:r>
            <a:endParaRPr lang="en-US"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grpSp>
        <p:nvGrpSpPr>
          <p:cNvPr id="415" name="Google Shape;415;p29"/>
          <p:cNvGrpSpPr/>
          <p:nvPr/>
        </p:nvGrpSpPr>
        <p:grpSpPr>
          <a:xfrm>
            <a:off x="0" y="0"/>
            <a:ext cx="18288000" cy="10287000"/>
            <a:chOff x="0" y="0"/>
            <a:chExt cx="24384000" cy="13716000"/>
          </a:xfrm>
        </p:grpSpPr>
        <p:sp>
          <p:nvSpPr>
            <p:cNvPr id="416" name="Google Shape;416;p29"/>
            <p:cNvSpPr/>
            <p:nvPr/>
          </p:nvSpPr>
          <p:spPr>
            <a:xfrm rot="5400000">
              <a:off x="8503696" y="-8503696"/>
              <a:ext cx="7376608" cy="24384000"/>
            </a:xfrm>
            <a:custGeom>
              <a:avLst/>
              <a:gdLst/>
              <a:ahLst/>
              <a:cxnLst/>
              <a:rect l="l" t="t" r="r" b="b"/>
              <a:pathLst>
                <a:path w="7376608" h="24384000" extrusionOk="0">
                  <a:moveTo>
                    <a:pt x="0" y="0"/>
                  </a:moveTo>
                  <a:lnTo>
                    <a:pt x="7376608" y="0"/>
                  </a:lnTo>
                  <a:lnTo>
                    <a:pt x="7376608" y="24384000"/>
                  </a:lnTo>
                  <a:lnTo>
                    <a:pt x="0" y="24384000"/>
                  </a:lnTo>
                  <a:lnTo>
                    <a:pt x="0" y="0"/>
                  </a:lnTo>
                  <a:close/>
                </a:path>
              </a:pathLst>
            </a:custGeom>
            <a:blipFill rotWithShape="1">
              <a:blip r:embed="rId3">
                <a:alphaModFix/>
              </a:blip>
              <a:stretch>
                <a:fillRect l="-25548" r="-205007"/>
              </a:stretch>
            </a:blipFill>
            <a:ln>
              <a:noFill/>
            </a:ln>
          </p:spPr>
          <p:txBody>
            <a:bodyPr/>
            <a:lstStyle/>
            <a:p>
              <a:endParaRPr lang="en-US"/>
            </a:p>
          </p:txBody>
        </p:sp>
        <p:sp>
          <p:nvSpPr>
            <p:cNvPr id="417" name="Google Shape;417;p29"/>
            <p:cNvSpPr/>
            <p:nvPr/>
          </p:nvSpPr>
          <p:spPr>
            <a:xfrm rot="5400000" flipH="1">
              <a:off x="9022304" y="-1645696"/>
              <a:ext cx="6339392" cy="24384000"/>
            </a:xfrm>
            <a:custGeom>
              <a:avLst/>
              <a:gdLst/>
              <a:ahLst/>
              <a:cxnLst/>
              <a:rect l="l" t="t" r="r" b="b"/>
              <a:pathLst>
                <a:path w="6339392" h="24384000" extrusionOk="0">
                  <a:moveTo>
                    <a:pt x="0" y="24384000"/>
                  </a:moveTo>
                  <a:lnTo>
                    <a:pt x="6339392" y="24384000"/>
                  </a:lnTo>
                  <a:lnTo>
                    <a:pt x="6339392" y="0"/>
                  </a:lnTo>
                  <a:lnTo>
                    <a:pt x="0" y="0"/>
                  </a:lnTo>
                  <a:lnTo>
                    <a:pt x="0" y="24384000"/>
                  </a:lnTo>
                  <a:close/>
                </a:path>
              </a:pathLst>
            </a:custGeom>
            <a:blipFill rotWithShape="1">
              <a:blip r:embed="rId3">
                <a:alphaModFix/>
              </a:blip>
              <a:stretch>
                <a:fillRect l="-29726" r="-254888"/>
              </a:stretch>
            </a:blipFill>
            <a:ln>
              <a:noFill/>
            </a:ln>
          </p:spPr>
          <p:txBody>
            <a:bodyPr/>
            <a:lstStyle/>
            <a:p>
              <a:endParaRPr lang="en-US"/>
            </a:p>
          </p:txBody>
        </p:sp>
      </p:grpSp>
      <p:grpSp>
        <p:nvGrpSpPr>
          <p:cNvPr id="418" name="Google Shape;418;p29"/>
          <p:cNvGrpSpPr/>
          <p:nvPr/>
        </p:nvGrpSpPr>
        <p:grpSpPr>
          <a:xfrm>
            <a:off x="770278" y="798032"/>
            <a:ext cx="16771083" cy="8774008"/>
            <a:chOff x="0" y="-47625"/>
            <a:chExt cx="4417075" cy="2310850"/>
          </a:xfrm>
        </p:grpSpPr>
        <p:sp>
          <p:nvSpPr>
            <p:cNvPr id="419" name="Google Shape;419;p29"/>
            <p:cNvSpPr/>
            <p:nvPr/>
          </p:nvSpPr>
          <p:spPr>
            <a:xfrm>
              <a:off x="0" y="0"/>
              <a:ext cx="4417075" cy="2263225"/>
            </a:xfrm>
            <a:custGeom>
              <a:avLst/>
              <a:gdLst/>
              <a:ahLst/>
              <a:cxnLst/>
              <a:rect l="l" t="t" r="r" b="b"/>
              <a:pathLst>
                <a:path w="4417075" h="2263225" extrusionOk="0">
                  <a:moveTo>
                    <a:pt x="0" y="0"/>
                  </a:moveTo>
                  <a:lnTo>
                    <a:pt x="4417075" y="0"/>
                  </a:lnTo>
                  <a:lnTo>
                    <a:pt x="4417075" y="2263225"/>
                  </a:lnTo>
                  <a:lnTo>
                    <a:pt x="0" y="2263225"/>
                  </a:lnTo>
                  <a:close/>
                </a:path>
              </a:pathLst>
            </a:custGeom>
            <a:solidFill>
              <a:srgbClr val="0F1A38"/>
            </a:solidFill>
            <a:ln>
              <a:noFill/>
            </a:ln>
          </p:spPr>
          <p:txBody>
            <a:bodyPr/>
            <a:lstStyle/>
            <a:p>
              <a:endParaRPr lang="en-US"/>
            </a:p>
          </p:txBody>
        </p:sp>
        <p:sp>
          <p:nvSpPr>
            <p:cNvPr id="420" name="Google Shape;420;p29"/>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421" name="Google Shape;421;p29"/>
          <p:cNvGrpSpPr/>
          <p:nvPr/>
        </p:nvGrpSpPr>
        <p:grpSpPr>
          <a:xfrm>
            <a:off x="1293927" y="1289399"/>
            <a:ext cx="15657332" cy="7789390"/>
            <a:chOff x="0" y="-47625"/>
            <a:chExt cx="4123742" cy="2051527"/>
          </a:xfrm>
        </p:grpSpPr>
        <p:sp>
          <p:nvSpPr>
            <p:cNvPr id="422" name="Google Shape;422;p29"/>
            <p:cNvSpPr/>
            <p:nvPr/>
          </p:nvSpPr>
          <p:spPr>
            <a:xfrm>
              <a:off x="0" y="0"/>
              <a:ext cx="4123742" cy="2003902"/>
            </a:xfrm>
            <a:custGeom>
              <a:avLst/>
              <a:gdLst/>
              <a:ahLst/>
              <a:cxnLst/>
              <a:rect l="l" t="t" r="r" b="b"/>
              <a:pathLst>
                <a:path w="4123742" h="2003902" extrusionOk="0">
                  <a:moveTo>
                    <a:pt x="0" y="0"/>
                  </a:moveTo>
                  <a:lnTo>
                    <a:pt x="4123742" y="0"/>
                  </a:lnTo>
                  <a:lnTo>
                    <a:pt x="4123742" y="2003902"/>
                  </a:lnTo>
                  <a:lnTo>
                    <a:pt x="0" y="2003902"/>
                  </a:lnTo>
                  <a:close/>
                </a:path>
              </a:pathLst>
            </a:custGeom>
            <a:solidFill>
              <a:srgbClr val="000000">
                <a:alpha val="0"/>
              </a:srgbClr>
            </a:solidFill>
            <a:ln w="38100" cap="sq" cmpd="sng">
              <a:solidFill>
                <a:srgbClr val="71CBEF"/>
              </a:solidFill>
              <a:prstDash val="solid"/>
              <a:miter lim="8000"/>
              <a:headEnd type="none" w="sm" len="sm"/>
              <a:tailEnd type="none" w="sm" len="sm"/>
            </a:ln>
          </p:spPr>
          <p:txBody>
            <a:bodyPr/>
            <a:lstStyle/>
            <a:p>
              <a:endParaRPr lang="en-US"/>
            </a:p>
          </p:txBody>
        </p:sp>
        <p:sp>
          <p:nvSpPr>
            <p:cNvPr id="423" name="Google Shape;423;p29"/>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424" name="Google Shape;424;p29"/>
          <p:cNvSpPr txBox="1"/>
          <p:nvPr/>
        </p:nvSpPr>
        <p:spPr>
          <a:xfrm>
            <a:off x="3707666" y="4443178"/>
            <a:ext cx="10829854" cy="1376643"/>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9000" dirty="0">
                <a:solidFill>
                  <a:srgbClr val="FFFFFF"/>
                </a:solidFill>
                <a:latin typeface="Archivo Black"/>
                <a:ea typeface="Archivo Black"/>
                <a:cs typeface="Archivo Black"/>
                <a:sym typeface="Archivo Black"/>
              </a:rPr>
              <a:t>Thank you!</a:t>
            </a:r>
            <a:endParaRPr dirty="0"/>
          </a:p>
        </p:txBody>
      </p:sp>
      <p:sp>
        <p:nvSpPr>
          <p:cNvPr id="426" name="Google Shape;426;p29"/>
          <p:cNvSpPr/>
          <p:nvPr/>
        </p:nvSpPr>
        <p:spPr>
          <a:xfrm>
            <a:off x="4358480" y="3019785"/>
            <a:ext cx="1475595" cy="782066"/>
          </a:xfrm>
          <a:custGeom>
            <a:avLst/>
            <a:gdLst/>
            <a:ahLst/>
            <a:cxnLst/>
            <a:rect l="l" t="t" r="r" b="b"/>
            <a:pathLst>
              <a:path w="1475595" h="782066" extrusionOk="0">
                <a:moveTo>
                  <a:pt x="0" y="0"/>
                </a:moveTo>
                <a:lnTo>
                  <a:pt x="1475595" y="0"/>
                </a:lnTo>
                <a:lnTo>
                  <a:pt x="1475595" y="782066"/>
                </a:lnTo>
                <a:lnTo>
                  <a:pt x="0" y="782066"/>
                </a:lnTo>
                <a:lnTo>
                  <a:pt x="0" y="0"/>
                </a:lnTo>
                <a:close/>
              </a:path>
            </a:pathLst>
          </a:custGeom>
          <a:blipFill rotWithShape="1">
            <a:blip r:embed="rId4">
              <a:alphaModFix/>
            </a:blip>
            <a:stretch>
              <a:fillRect/>
            </a:stretch>
          </a:blipFill>
          <a:ln>
            <a:noFill/>
          </a:ln>
        </p:spPr>
        <p:txBody>
          <a:bodyPr/>
          <a:lstStyle/>
          <a:p>
            <a:endParaRPr lang="en-US"/>
          </a:p>
        </p:txBody>
      </p:sp>
      <p:sp>
        <p:nvSpPr>
          <p:cNvPr id="427" name="Google Shape;427;p29"/>
          <p:cNvSpPr/>
          <p:nvPr/>
        </p:nvSpPr>
        <p:spPr>
          <a:xfrm>
            <a:off x="11574369" y="6720088"/>
            <a:ext cx="2389457" cy="1266412"/>
          </a:xfrm>
          <a:custGeom>
            <a:avLst/>
            <a:gdLst/>
            <a:ahLst/>
            <a:cxnLst/>
            <a:rect l="l" t="t" r="r" b="b"/>
            <a:pathLst>
              <a:path w="2389457" h="1266412" extrusionOk="0">
                <a:moveTo>
                  <a:pt x="0" y="0"/>
                </a:moveTo>
                <a:lnTo>
                  <a:pt x="2389456" y="0"/>
                </a:lnTo>
                <a:lnTo>
                  <a:pt x="2389456" y="1266412"/>
                </a:lnTo>
                <a:lnTo>
                  <a:pt x="0" y="1266412"/>
                </a:lnTo>
                <a:lnTo>
                  <a:pt x="0" y="0"/>
                </a:lnTo>
                <a:close/>
              </a:path>
            </a:pathLst>
          </a:custGeom>
          <a:blipFill rotWithShape="1">
            <a:blip r:embed="rId4">
              <a:alphaModFix/>
            </a:blip>
            <a:stretch>
              <a:fillRect/>
            </a:stretch>
          </a:blipFill>
          <a:ln>
            <a:noFill/>
          </a:ln>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75"/>
        <p:cNvGrpSpPr/>
        <p:nvPr/>
      </p:nvGrpSpPr>
      <p:grpSpPr>
        <a:xfrm>
          <a:off x="0" y="0"/>
          <a:ext cx="0" cy="0"/>
          <a:chOff x="0" y="0"/>
          <a:chExt cx="0" cy="0"/>
        </a:xfrm>
      </p:grpSpPr>
      <p:grpSp>
        <p:nvGrpSpPr>
          <p:cNvPr id="76" name="Google Shape;76;p12"/>
          <p:cNvGrpSpPr/>
          <p:nvPr/>
        </p:nvGrpSpPr>
        <p:grpSpPr>
          <a:xfrm>
            <a:off x="0" y="-33870"/>
            <a:ext cx="18288000" cy="10287000"/>
            <a:chOff x="0" y="0"/>
            <a:chExt cx="24384000" cy="13716000"/>
          </a:xfrm>
        </p:grpSpPr>
        <p:sp>
          <p:nvSpPr>
            <p:cNvPr id="77" name="Google Shape;77;p12"/>
            <p:cNvSpPr/>
            <p:nvPr/>
          </p:nvSpPr>
          <p:spPr>
            <a:xfrm rot="5400000">
              <a:off x="8503696" y="-8503696"/>
              <a:ext cx="7376608" cy="24384000"/>
            </a:xfrm>
            <a:custGeom>
              <a:avLst/>
              <a:gdLst/>
              <a:ahLst/>
              <a:cxnLst/>
              <a:rect l="l" t="t" r="r" b="b"/>
              <a:pathLst>
                <a:path w="7376608" h="24384000" extrusionOk="0">
                  <a:moveTo>
                    <a:pt x="0" y="0"/>
                  </a:moveTo>
                  <a:lnTo>
                    <a:pt x="7376608" y="0"/>
                  </a:lnTo>
                  <a:lnTo>
                    <a:pt x="7376608" y="24384000"/>
                  </a:lnTo>
                  <a:lnTo>
                    <a:pt x="0" y="24384000"/>
                  </a:lnTo>
                  <a:lnTo>
                    <a:pt x="0" y="0"/>
                  </a:lnTo>
                  <a:close/>
                </a:path>
              </a:pathLst>
            </a:custGeom>
            <a:blipFill rotWithShape="1">
              <a:blip r:embed="rId3">
                <a:alphaModFix/>
              </a:blip>
              <a:stretch>
                <a:fillRect l="-25548" r="-205007"/>
              </a:stretch>
            </a:blipFill>
            <a:ln>
              <a:noFill/>
            </a:ln>
          </p:spPr>
          <p:txBody>
            <a:bodyPr/>
            <a:lstStyle/>
            <a:p>
              <a:endParaRPr lang="en-US"/>
            </a:p>
          </p:txBody>
        </p:sp>
        <p:sp>
          <p:nvSpPr>
            <p:cNvPr id="78" name="Google Shape;78;p12"/>
            <p:cNvSpPr/>
            <p:nvPr/>
          </p:nvSpPr>
          <p:spPr>
            <a:xfrm rot="5400000" flipH="1">
              <a:off x="9022304" y="-1645696"/>
              <a:ext cx="6339392" cy="24384000"/>
            </a:xfrm>
            <a:custGeom>
              <a:avLst/>
              <a:gdLst/>
              <a:ahLst/>
              <a:cxnLst/>
              <a:rect l="l" t="t" r="r" b="b"/>
              <a:pathLst>
                <a:path w="6339392" h="24384000" extrusionOk="0">
                  <a:moveTo>
                    <a:pt x="0" y="24384000"/>
                  </a:moveTo>
                  <a:lnTo>
                    <a:pt x="6339392" y="24384000"/>
                  </a:lnTo>
                  <a:lnTo>
                    <a:pt x="6339392" y="0"/>
                  </a:lnTo>
                  <a:lnTo>
                    <a:pt x="0" y="0"/>
                  </a:lnTo>
                  <a:lnTo>
                    <a:pt x="0" y="24384000"/>
                  </a:lnTo>
                  <a:close/>
                </a:path>
              </a:pathLst>
            </a:custGeom>
            <a:blipFill rotWithShape="1">
              <a:blip r:embed="rId3">
                <a:alphaModFix/>
              </a:blip>
              <a:stretch>
                <a:fillRect l="-29726" r="-254888"/>
              </a:stretch>
            </a:blipFill>
            <a:ln>
              <a:noFill/>
            </a:ln>
          </p:spPr>
          <p:txBody>
            <a:bodyPr/>
            <a:lstStyle/>
            <a:p>
              <a:endParaRPr lang="en-US"/>
            </a:p>
          </p:txBody>
        </p:sp>
      </p:grpSp>
      <p:grpSp>
        <p:nvGrpSpPr>
          <p:cNvPr id="79" name="Google Shape;79;p12"/>
          <p:cNvGrpSpPr/>
          <p:nvPr/>
        </p:nvGrpSpPr>
        <p:grpSpPr>
          <a:xfrm>
            <a:off x="770278" y="798032"/>
            <a:ext cx="16771083" cy="8774008"/>
            <a:chOff x="0" y="-241102"/>
            <a:chExt cx="22361444" cy="11698677"/>
          </a:xfrm>
        </p:grpSpPr>
        <p:grpSp>
          <p:nvGrpSpPr>
            <p:cNvPr id="80" name="Google Shape;80;p12"/>
            <p:cNvGrpSpPr/>
            <p:nvPr/>
          </p:nvGrpSpPr>
          <p:grpSpPr>
            <a:xfrm>
              <a:off x="0" y="-241102"/>
              <a:ext cx="22361444" cy="11698677"/>
              <a:chOff x="0" y="-47625"/>
              <a:chExt cx="4417075" cy="2310850"/>
            </a:xfrm>
          </p:grpSpPr>
          <p:sp>
            <p:nvSpPr>
              <p:cNvPr id="81" name="Google Shape;81;p12"/>
              <p:cNvSpPr/>
              <p:nvPr/>
            </p:nvSpPr>
            <p:spPr>
              <a:xfrm>
                <a:off x="0" y="0"/>
                <a:ext cx="4417075" cy="2263225"/>
              </a:xfrm>
              <a:custGeom>
                <a:avLst/>
                <a:gdLst/>
                <a:ahLst/>
                <a:cxnLst/>
                <a:rect l="l" t="t" r="r" b="b"/>
                <a:pathLst>
                  <a:path w="4417075" h="2263225" extrusionOk="0">
                    <a:moveTo>
                      <a:pt x="0" y="0"/>
                    </a:moveTo>
                    <a:lnTo>
                      <a:pt x="4417075" y="0"/>
                    </a:lnTo>
                    <a:lnTo>
                      <a:pt x="4417075" y="2263225"/>
                    </a:lnTo>
                    <a:lnTo>
                      <a:pt x="0" y="2263225"/>
                    </a:lnTo>
                    <a:close/>
                  </a:path>
                </a:pathLst>
              </a:custGeom>
              <a:solidFill>
                <a:srgbClr val="0F1A38"/>
              </a:solidFill>
              <a:ln>
                <a:noFill/>
              </a:ln>
            </p:spPr>
            <p:txBody>
              <a:bodyPr/>
              <a:lstStyle/>
              <a:p>
                <a:pPr marL="285750" indent="-285750">
                  <a:buFont typeface="Arial" panose="020B0604020202020204" pitchFamily="34" charset="0"/>
                  <a:buChar char="•"/>
                </a:pPr>
                <a:endParaRPr lang="en-US"/>
              </a:p>
            </p:txBody>
          </p:sp>
          <p:sp>
            <p:nvSpPr>
              <p:cNvPr id="82" name="Google Shape;82;p12"/>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285750" marR="0" lvl="0" indent="-285750" algn="ctr" rtl="0">
                  <a:lnSpc>
                    <a:spcPct val="186611"/>
                  </a:lnSpc>
                  <a:spcBef>
                    <a:spcPts val="0"/>
                  </a:spcBef>
                  <a:spcAft>
                    <a:spcPts val="0"/>
                  </a:spcAft>
                  <a:buFont typeface="Arial" panose="020B0604020202020204" pitchFamily="34" charset="0"/>
                  <a:buChar char="•"/>
                </a:pPr>
                <a:endParaRPr sz="1800" b="0" i="0" u="none" strike="noStrike" cap="none">
                  <a:solidFill>
                    <a:schemeClr val="dk1"/>
                  </a:solidFill>
                  <a:latin typeface="Calibri"/>
                  <a:ea typeface="Calibri"/>
                  <a:cs typeface="Calibri"/>
                  <a:sym typeface="Calibri"/>
                </a:endParaRPr>
              </a:p>
            </p:txBody>
          </p:sp>
        </p:grpSp>
        <p:sp>
          <p:nvSpPr>
            <p:cNvPr id="84" name="Google Shape;84;p12"/>
            <p:cNvSpPr/>
            <p:nvPr/>
          </p:nvSpPr>
          <p:spPr>
            <a:xfrm>
              <a:off x="698199" y="655155"/>
              <a:ext cx="20876443" cy="10144753"/>
            </a:xfrm>
            <a:custGeom>
              <a:avLst/>
              <a:gdLst/>
              <a:ahLst/>
              <a:cxnLst/>
              <a:rect l="l" t="t" r="r" b="b"/>
              <a:pathLst>
                <a:path w="4123742" h="2003902" extrusionOk="0">
                  <a:moveTo>
                    <a:pt x="0" y="0"/>
                  </a:moveTo>
                  <a:lnTo>
                    <a:pt x="4123742" y="0"/>
                  </a:lnTo>
                  <a:lnTo>
                    <a:pt x="4123742" y="2003902"/>
                  </a:lnTo>
                  <a:lnTo>
                    <a:pt x="0" y="2003902"/>
                  </a:lnTo>
                  <a:close/>
                </a:path>
              </a:pathLst>
            </a:custGeom>
            <a:solidFill>
              <a:srgbClr val="000000">
                <a:alpha val="0"/>
              </a:srgbClr>
            </a:solidFill>
            <a:ln w="38100" cap="sq" cmpd="sng">
              <a:solidFill>
                <a:srgbClr val="71CBEF"/>
              </a:solidFill>
              <a:prstDash val="solid"/>
              <a:miter lim="8000"/>
              <a:headEnd type="none" w="sm" len="sm"/>
              <a:tailEnd type="none" w="sm" len="sm"/>
            </a:ln>
          </p:spPr>
          <p:txBody>
            <a:bodyPr/>
            <a:lstStyle/>
            <a:p>
              <a:pPr marL="285750" indent="-285750">
                <a:buFont typeface="Arial" panose="020B0604020202020204" pitchFamily="34" charset="0"/>
                <a:buChar char="•"/>
              </a:pPr>
              <a:endParaRPr lang="en-US"/>
            </a:p>
          </p:txBody>
        </p:sp>
      </p:grpSp>
      <p:sp>
        <p:nvSpPr>
          <p:cNvPr id="92" name="Google Shape;92;p12"/>
          <p:cNvSpPr txBox="1"/>
          <p:nvPr/>
        </p:nvSpPr>
        <p:spPr>
          <a:xfrm>
            <a:off x="2799547" y="1663394"/>
            <a:ext cx="5266215" cy="1292533"/>
          </a:xfrm>
          <a:prstGeom prst="rect">
            <a:avLst/>
          </a:prstGeom>
          <a:noFill/>
          <a:ln>
            <a:noFill/>
          </a:ln>
        </p:spPr>
        <p:txBody>
          <a:bodyPr spcFirstLastPara="1" wrap="square" lIns="0" tIns="0" rIns="0" bIns="0" anchor="t" anchorCtr="0">
            <a:spAutoFit/>
          </a:bodyPr>
          <a:lstStyle/>
          <a:p>
            <a:pPr marL="0" marR="0" lvl="0" indent="0" rtl="0">
              <a:lnSpc>
                <a:spcPct val="120002"/>
              </a:lnSpc>
              <a:spcBef>
                <a:spcPts val="0"/>
              </a:spcBef>
              <a:spcAft>
                <a:spcPts val="0"/>
              </a:spcAft>
              <a:buNone/>
            </a:pPr>
            <a:r>
              <a:rPr lang="en-US" sz="6999" b="0" i="0" u="none" strike="noStrike" cap="none" dirty="0">
                <a:solidFill>
                  <a:srgbClr val="00B0F0"/>
                </a:solidFill>
                <a:latin typeface="Archivo Black"/>
                <a:ea typeface="Archivo Black"/>
                <a:cs typeface="Archivo Black"/>
                <a:sym typeface="Archivo Black"/>
              </a:rPr>
              <a:t>Agenda</a:t>
            </a:r>
          </a:p>
        </p:txBody>
      </p:sp>
      <p:sp>
        <p:nvSpPr>
          <p:cNvPr id="2" name="TextBox 1">
            <a:extLst>
              <a:ext uri="{FF2B5EF4-FFF2-40B4-BE49-F238E27FC236}">
                <a16:creationId xmlns:a16="http://schemas.microsoft.com/office/drawing/2014/main" id="{E3F7433B-8A79-C473-8866-3610A74E61F4}"/>
              </a:ext>
            </a:extLst>
          </p:cNvPr>
          <p:cNvSpPr txBox="1"/>
          <p:nvPr/>
        </p:nvSpPr>
        <p:spPr>
          <a:xfrm>
            <a:off x="2313328" y="3149096"/>
            <a:ext cx="14274800" cy="5878532"/>
          </a:xfrm>
          <a:prstGeom prst="rect">
            <a:avLst/>
          </a:prstGeom>
          <a:noFill/>
        </p:spPr>
        <p:txBody>
          <a:bodyPr wrap="square" rtlCol="0">
            <a:spAutoFit/>
          </a:bodyPr>
          <a:lstStyle/>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Introduction to the project</a:t>
            </a:r>
          </a:p>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Importance of Autonomous Navigation</a:t>
            </a:r>
          </a:p>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Literature review</a:t>
            </a:r>
          </a:p>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Project Methodology Overview</a:t>
            </a:r>
          </a:p>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Challenges</a:t>
            </a:r>
          </a:p>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Key Concepts and tools</a:t>
            </a:r>
          </a:p>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Results</a:t>
            </a:r>
          </a:p>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Future Enhancement</a:t>
            </a:r>
          </a:p>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Conclusion</a:t>
            </a:r>
          </a:p>
          <a:p>
            <a:pPr marL="457200" indent="-457200">
              <a:buFont typeface="Arial" panose="020B0604020202020204" pitchFamily="34" charset="0"/>
              <a:buChar char="•"/>
            </a:pPr>
            <a:r>
              <a:rPr lang="en-US" sz="3200" b="1" dirty="0">
                <a:solidFill>
                  <a:schemeClr val="bg1"/>
                </a:solidFill>
                <a:latin typeface="Times New Roman" panose="02020603050405020304" pitchFamily="18" charset="0"/>
                <a:cs typeface="Times New Roman" panose="02020603050405020304" pitchFamily="18" charset="0"/>
              </a:rPr>
              <a:t>Reference</a:t>
            </a:r>
          </a:p>
          <a:p>
            <a:pPr marL="457200" indent="-457200">
              <a:buFont typeface="Arial" panose="020B0604020202020204" pitchFamily="34" charset="0"/>
              <a:buChar char="•"/>
            </a:pPr>
            <a:endParaRPr lang="en-US" sz="2800" dirty="0">
              <a:solidFill>
                <a:schemeClr val="bg1"/>
              </a:solidFill>
            </a:endParaRPr>
          </a:p>
          <a:p>
            <a:pPr marL="285750" indent="-285750">
              <a:buFont typeface="Arial" panose="020B0604020202020204" pitchFamily="34" charset="0"/>
              <a:buChar char="•"/>
            </a:pPr>
            <a:endParaRPr lang="en-US" sz="2800"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99"/>
        <p:cNvGrpSpPr/>
        <p:nvPr/>
      </p:nvGrpSpPr>
      <p:grpSpPr>
        <a:xfrm>
          <a:off x="0" y="0"/>
          <a:ext cx="0" cy="0"/>
          <a:chOff x="0" y="0"/>
          <a:chExt cx="0" cy="0"/>
        </a:xfrm>
      </p:grpSpPr>
      <p:grpSp>
        <p:nvGrpSpPr>
          <p:cNvPr id="100" name="Google Shape;100;p13"/>
          <p:cNvGrpSpPr/>
          <p:nvPr/>
        </p:nvGrpSpPr>
        <p:grpSpPr>
          <a:xfrm>
            <a:off x="777407" y="847874"/>
            <a:ext cx="16173852" cy="8410426"/>
            <a:chOff x="0" y="-47625"/>
            <a:chExt cx="4259780" cy="2215092"/>
          </a:xfrm>
        </p:grpSpPr>
        <p:sp>
          <p:nvSpPr>
            <p:cNvPr id="101" name="Google Shape;101;p13"/>
            <p:cNvSpPr/>
            <p:nvPr/>
          </p:nvSpPr>
          <p:spPr>
            <a:xfrm>
              <a:off x="0" y="0"/>
              <a:ext cx="4259780" cy="2167467"/>
            </a:xfrm>
            <a:custGeom>
              <a:avLst/>
              <a:gdLst/>
              <a:ahLst/>
              <a:cxnLst/>
              <a:rect l="l" t="t" r="r" b="b"/>
              <a:pathLst>
                <a:path w="4259780" h="2167467" extrusionOk="0">
                  <a:moveTo>
                    <a:pt x="0" y="0"/>
                  </a:moveTo>
                  <a:lnTo>
                    <a:pt x="4259780" y="0"/>
                  </a:lnTo>
                  <a:lnTo>
                    <a:pt x="4259780" y="2167467"/>
                  </a:lnTo>
                  <a:lnTo>
                    <a:pt x="0" y="2167467"/>
                  </a:lnTo>
                  <a:close/>
                </a:path>
              </a:pathLst>
            </a:custGeom>
            <a:solidFill>
              <a:srgbClr val="000000">
                <a:alpha val="0"/>
              </a:srgbClr>
            </a:solidFill>
            <a:ln w="38100" cap="sq" cmpd="sng">
              <a:solidFill>
                <a:srgbClr val="71CBEF"/>
              </a:solidFill>
              <a:prstDash val="solid"/>
              <a:miter lim="8000"/>
              <a:headEnd type="none" w="sm" len="sm"/>
              <a:tailEnd type="none" w="sm" len="sm"/>
            </a:ln>
          </p:spPr>
          <p:txBody>
            <a:bodyPr/>
            <a:lstStyle/>
            <a:p>
              <a:endParaRPr lang="en-US"/>
            </a:p>
          </p:txBody>
        </p:sp>
        <p:sp>
          <p:nvSpPr>
            <p:cNvPr id="102" name="Google Shape;102;p13"/>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3" name="Google Shape;103;p13"/>
          <p:cNvSpPr txBox="1"/>
          <p:nvPr/>
        </p:nvSpPr>
        <p:spPr>
          <a:xfrm>
            <a:off x="1222926" y="1970597"/>
            <a:ext cx="8418039" cy="664797"/>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600" b="1" i="0" u="none" strike="noStrike" cap="none" dirty="0">
                <a:solidFill>
                  <a:srgbClr val="00B0F0"/>
                </a:solidFill>
                <a:latin typeface="Times New Roman" panose="02020603050405020304" pitchFamily="18" charset="0"/>
                <a:ea typeface="Archivo Black"/>
                <a:cs typeface="Times New Roman" panose="02020603050405020304" pitchFamily="18" charset="0"/>
                <a:sym typeface="Archivo Black"/>
              </a:rPr>
              <a:t>Introduction</a:t>
            </a:r>
            <a:endParaRPr sz="3600" b="1" dirty="0">
              <a:solidFill>
                <a:srgbClr val="00B0F0"/>
              </a:solidFill>
              <a:latin typeface="Times New Roman" panose="02020603050405020304" pitchFamily="18" charset="0"/>
              <a:cs typeface="Times New Roman" panose="02020603050405020304" pitchFamily="18" charset="0"/>
            </a:endParaRPr>
          </a:p>
        </p:txBody>
      </p:sp>
      <p:sp>
        <p:nvSpPr>
          <p:cNvPr id="105" name="Google Shape;105;p13"/>
          <p:cNvSpPr txBox="1"/>
          <p:nvPr/>
        </p:nvSpPr>
        <p:spPr>
          <a:xfrm>
            <a:off x="1176259" y="3437145"/>
            <a:ext cx="9619659" cy="1692771"/>
          </a:xfrm>
          <a:prstGeom prst="rect">
            <a:avLst/>
          </a:prstGeom>
          <a:noFill/>
          <a:ln>
            <a:noFill/>
          </a:ln>
        </p:spPr>
        <p:txBody>
          <a:bodyPr spcFirstLastPara="1" wrap="square" lIns="0" tIns="0" rIns="0" bIns="0" anchor="t" anchorCtr="0">
            <a:spAutoFit/>
          </a:bodyPr>
          <a:lstStyle/>
          <a:p>
            <a:r>
              <a:rPr lang="en-US" sz="3200" b="0" i="0" u="none" strike="noStrike" cap="none" dirty="0">
                <a:solidFill>
                  <a:srgbClr val="FFFFFF"/>
                </a:solidFill>
                <a:latin typeface="Times New Roman" panose="02020603050405020304" pitchFamily="18" charset="0"/>
                <a:cs typeface="Times New Roman" panose="02020603050405020304" pitchFamily="18" charset="0"/>
                <a:sym typeface="Arial"/>
              </a:rPr>
              <a:t>RoboMapperX is an autonomous robot </a:t>
            </a:r>
            <a:r>
              <a:rPr lang="en-US" sz="3200" b="0" i="0" u="none" strike="noStrike" cap="none" dirty="0">
                <a:solidFill>
                  <a:schemeClr val="bg1"/>
                </a:solidFill>
                <a:latin typeface="Times New Roman" panose="02020603050405020304" pitchFamily="18" charset="0"/>
                <a:cs typeface="Times New Roman" panose="02020603050405020304" pitchFamily="18" charset="0"/>
                <a:sym typeface="Arial"/>
              </a:rPr>
              <a:t>capable </a:t>
            </a:r>
            <a:r>
              <a:rPr lang="en-US" sz="3200" dirty="0">
                <a:solidFill>
                  <a:schemeClr val="bg1"/>
                </a:solidFill>
                <a:effectLst/>
                <a:latin typeface="Times New Roman" panose="02020603050405020304" pitchFamily="18" charset="0"/>
                <a:cs typeface="Times New Roman" panose="02020603050405020304" pitchFamily="18" charset="0"/>
              </a:rPr>
              <a:t>of navigating and mapping open areas while avoiding obstacles.</a:t>
            </a:r>
          </a:p>
          <a:p>
            <a:pPr marL="0" marR="0" lvl="0" indent="0" algn="l" rtl="0">
              <a:lnSpc>
                <a:spcPct val="100000"/>
              </a:lnSpc>
              <a:spcBef>
                <a:spcPts val="0"/>
              </a:spcBef>
              <a:spcAft>
                <a:spcPts val="0"/>
              </a:spcAft>
              <a:buNone/>
            </a:pPr>
            <a:endParaRPr dirty="0"/>
          </a:p>
        </p:txBody>
      </p:sp>
      <p:pic>
        <p:nvPicPr>
          <p:cNvPr id="110" name="Google Shape;110;p13"/>
          <p:cNvPicPr preferRelativeResize="0"/>
          <p:nvPr/>
        </p:nvPicPr>
        <p:blipFill>
          <a:blip r:embed="rId3">
            <a:alphaModFix/>
          </a:blip>
          <a:stretch>
            <a:fillRect/>
          </a:stretch>
        </p:blipFill>
        <p:spPr>
          <a:xfrm>
            <a:off x="9993150" y="-1239600"/>
            <a:ext cx="11519313" cy="12188337"/>
          </a:xfrm>
          <a:prstGeom prst="ellipse">
            <a:avLst/>
          </a:prstGeom>
          <a:noFill/>
          <a:ln>
            <a:noFill/>
          </a:ln>
        </p:spPr>
      </p:pic>
      <p:pic>
        <p:nvPicPr>
          <p:cNvPr id="3" name="Picture 2" descr="A cartoon of a person standing next to a toy car&#10;&#10;Description automatically generated">
            <a:extLst>
              <a:ext uri="{FF2B5EF4-FFF2-40B4-BE49-F238E27FC236}">
                <a16:creationId xmlns:a16="http://schemas.microsoft.com/office/drawing/2014/main" id="{E962135F-3F65-0F34-2BA6-4E7FED35F8B0}"/>
              </a:ext>
            </a:extLst>
          </p:cNvPr>
          <p:cNvPicPr>
            <a:picLocks noChangeAspect="1"/>
          </p:cNvPicPr>
          <p:nvPr/>
        </p:nvPicPr>
        <p:blipFill>
          <a:blip r:embed="rId4"/>
          <a:stretch>
            <a:fillRect/>
          </a:stretch>
        </p:blipFill>
        <p:spPr>
          <a:xfrm>
            <a:off x="4399010" y="5190461"/>
            <a:ext cx="3895841" cy="345805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173"/>
        <p:cNvGrpSpPr/>
        <p:nvPr/>
      </p:nvGrpSpPr>
      <p:grpSpPr>
        <a:xfrm>
          <a:off x="0" y="0"/>
          <a:ext cx="0" cy="0"/>
          <a:chOff x="0" y="0"/>
          <a:chExt cx="0" cy="0"/>
        </a:xfrm>
      </p:grpSpPr>
      <p:grpSp>
        <p:nvGrpSpPr>
          <p:cNvPr id="174" name="Google Shape;174;p18"/>
          <p:cNvGrpSpPr/>
          <p:nvPr/>
        </p:nvGrpSpPr>
        <p:grpSpPr>
          <a:xfrm>
            <a:off x="777407" y="847874"/>
            <a:ext cx="16173852" cy="8410426"/>
            <a:chOff x="0" y="-47625"/>
            <a:chExt cx="4259780" cy="2215092"/>
          </a:xfrm>
        </p:grpSpPr>
        <p:sp>
          <p:nvSpPr>
            <p:cNvPr id="175" name="Google Shape;175;p18"/>
            <p:cNvSpPr/>
            <p:nvPr/>
          </p:nvSpPr>
          <p:spPr>
            <a:xfrm>
              <a:off x="0" y="0"/>
              <a:ext cx="4259780" cy="2167467"/>
            </a:xfrm>
            <a:custGeom>
              <a:avLst/>
              <a:gdLst/>
              <a:ahLst/>
              <a:cxnLst/>
              <a:rect l="l" t="t" r="r" b="b"/>
              <a:pathLst>
                <a:path w="4259780" h="2167467" extrusionOk="0">
                  <a:moveTo>
                    <a:pt x="0" y="0"/>
                  </a:moveTo>
                  <a:lnTo>
                    <a:pt x="4259780" y="0"/>
                  </a:lnTo>
                  <a:lnTo>
                    <a:pt x="4259780" y="2167467"/>
                  </a:lnTo>
                  <a:lnTo>
                    <a:pt x="0" y="2167467"/>
                  </a:lnTo>
                  <a:close/>
                </a:path>
              </a:pathLst>
            </a:custGeom>
            <a:solidFill>
              <a:srgbClr val="000000">
                <a:alpha val="0"/>
              </a:srgbClr>
            </a:solidFill>
            <a:ln w="38100" cap="sq" cmpd="sng">
              <a:solidFill>
                <a:srgbClr val="71CBEF"/>
              </a:solidFill>
              <a:prstDash val="solid"/>
              <a:miter lim="8000"/>
              <a:headEnd type="none" w="sm" len="sm"/>
              <a:tailEnd type="none" w="sm" len="sm"/>
            </a:ln>
          </p:spPr>
          <p:txBody>
            <a:bodyPr/>
            <a:lstStyle/>
            <a:p>
              <a:endParaRPr lang="en-US"/>
            </a:p>
          </p:txBody>
        </p:sp>
        <p:sp>
          <p:nvSpPr>
            <p:cNvPr id="176" name="Google Shape;176;p18"/>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77" name="Google Shape;177;p18"/>
          <p:cNvSpPr txBox="1"/>
          <p:nvPr/>
        </p:nvSpPr>
        <p:spPr>
          <a:xfrm>
            <a:off x="1438275" y="2238311"/>
            <a:ext cx="8306885" cy="553998"/>
          </a:xfrm>
          <a:prstGeom prst="rect">
            <a:avLst/>
          </a:prstGeom>
          <a:noFill/>
          <a:ln>
            <a:noFill/>
          </a:ln>
        </p:spPr>
        <p:txBody>
          <a:bodyPr spcFirstLastPara="1" wrap="square" lIns="0" tIns="0" rIns="0" bIns="0" anchor="t" anchorCtr="0">
            <a:spAutoFit/>
          </a:bodyPr>
          <a:lstStyle/>
          <a:p>
            <a:r>
              <a:rPr lang="en-US" sz="3600" b="1" dirty="0">
                <a:solidFill>
                  <a:srgbClr val="00B0F0"/>
                </a:solidFill>
                <a:latin typeface="Times New Roman" panose="02020603050405020304" pitchFamily="18" charset="0"/>
                <a:cs typeface="Times New Roman" panose="02020603050405020304" pitchFamily="18" charset="0"/>
              </a:rPr>
              <a:t>Importance of Autonomous Navigation </a:t>
            </a:r>
          </a:p>
        </p:txBody>
      </p:sp>
      <p:sp>
        <p:nvSpPr>
          <p:cNvPr id="178" name="Google Shape;178;p18"/>
          <p:cNvSpPr txBox="1"/>
          <p:nvPr/>
        </p:nvSpPr>
        <p:spPr>
          <a:xfrm>
            <a:off x="1438275" y="4001920"/>
            <a:ext cx="9204325" cy="4395049"/>
          </a:xfrm>
          <a:prstGeom prst="rect">
            <a:avLst/>
          </a:prstGeom>
          <a:noFill/>
          <a:ln>
            <a:noFill/>
          </a:ln>
        </p:spPr>
        <p:txBody>
          <a:bodyPr spcFirstLastPara="1" wrap="square" lIns="0" tIns="0" rIns="0" bIns="0" anchor="t" anchorCtr="0">
            <a:spAutoFit/>
          </a:bodyPr>
          <a:lstStyle/>
          <a:p>
            <a:pPr marL="457200" marR="0" lvl="0" indent="-457200" algn="l" rtl="0">
              <a:lnSpc>
                <a:spcPct val="120000"/>
              </a:lnSpc>
              <a:spcBef>
                <a:spcPts val="0"/>
              </a:spcBef>
              <a:spcAft>
                <a:spcPts val="0"/>
              </a:spcAft>
              <a:buFont typeface="Arial" panose="020B0604020202020204" pitchFamily="34" charset="0"/>
              <a:buChar char="•"/>
            </a:pPr>
            <a:r>
              <a:rPr lang="en-US" sz="3200" dirty="0">
                <a:solidFill>
                  <a:schemeClr val="bg1"/>
                </a:solidFill>
                <a:latin typeface="Times New Roman" panose="02020603050405020304" pitchFamily="18" charset="0"/>
                <a:cs typeface="Times New Roman" panose="02020603050405020304" pitchFamily="18" charset="0"/>
              </a:rPr>
              <a:t>Search and Rescue operations in </a:t>
            </a:r>
            <a:r>
              <a:rPr lang="en-US" sz="3200" b="0" i="0" dirty="0">
                <a:solidFill>
                  <a:schemeClr val="bg1"/>
                </a:solidFill>
                <a:effectLst/>
                <a:latin typeface="Times New Roman" panose="02020603050405020304" pitchFamily="18" charset="0"/>
                <a:cs typeface="Times New Roman" panose="02020603050405020304" pitchFamily="18" charset="0"/>
              </a:rPr>
              <a:t>hazardous areas.</a:t>
            </a:r>
          </a:p>
          <a:p>
            <a:pPr marL="457200" marR="0" lvl="0" indent="-457200" algn="l" rtl="0">
              <a:lnSpc>
                <a:spcPct val="120000"/>
              </a:lnSpc>
              <a:spcBef>
                <a:spcPts val="0"/>
              </a:spcBef>
              <a:spcAft>
                <a:spcPts val="0"/>
              </a:spcAft>
              <a:buFont typeface="Arial" panose="020B0604020202020204" pitchFamily="34" charset="0"/>
              <a:buChar char="•"/>
            </a:pPr>
            <a:endParaRPr lang="en-US" sz="3200" dirty="0">
              <a:solidFill>
                <a:schemeClr val="bg1"/>
              </a:solidFill>
              <a:latin typeface="Times New Roman" panose="02020603050405020304" pitchFamily="18" charset="0"/>
              <a:cs typeface="Times New Roman" panose="02020603050405020304" pitchFamily="18" charset="0"/>
            </a:endParaRPr>
          </a:p>
          <a:p>
            <a:pPr marL="457200" marR="0" lvl="0" indent="-457200" algn="l" rtl="0">
              <a:lnSpc>
                <a:spcPct val="120000"/>
              </a:lnSpc>
              <a:spcBef>
                <a:spcPts val="0"/>
              </a:spcBef>
              <a:spcAft>
                <a:spcPts val="0"/>
              </a:spcAft>
              <a:buFont typeface="Arial" panose="020B0604020202020204" pitchFamily="34" charset="0"/>
              <a:buChar char="•"/>
            </a:pPr>
            <a:r>
              <a:rPr lang="en-US" sz="3200" dirty="0">
                <a:solidFill>
                  <a:schemeClr val="bg1"/>
                </a:solidFill>
                <a:latin typeface="Times New Roman" panose="02020603050405020304" pitchFamily="18" charset="0"/>
                <a:cs typeface="Times New Roman" panose="02020603050405020304" pitchFamily="18" charset="0"/>
              </a:rPr>
              <a:t>Environmental Monitoring</a:t>
            </a:r>
          </a:p>
          <a:p>
            <a:pPr marL="457200" marR="0" lvl="0" indent="-457200" algn="l" rtl="0">
              <a:lnSpc>
                <a:spcPct val="120000"/>
              </a:lnSpc>
              <a:spcBef>
                <a:spcPts val="0"/>
              </a:spcBef>
              <a:spcAft>
                <a:spcPts val="0"/>
              </a:spcAft>
              <a:buFont typeface="Arial" panose="020B0604020202020204" pitchFamily="34" charset="0"/>
              <a:buChar char="•"/>
            </a:pPr>
            <a:endParaRPr lang="en-US" sz="3200" dirty="0">
              <a:solidFill>
                <a:schemeClr val="bg1"/>
              </a:solidFill>
              <a:latin typeface="Times New Roman" panose="02020603050405020304" pitchFamily="18" charset="0"/>
              <a:cs typeface="Times New Roman" panose="02020603050405020304" pitchFamily="18" charset="0"/>
            </a:endParaRPr>
          </a:p>
          <a:p>
            <a:pPr marL="457200" marR="0" lvl="0" indent="-457200" algn="l" rtl="0">
              <a:lnSpc>
                <a:spcPct val="120000"/>
              </a:lnSpc>
              <a:spcBef>
                <a:spcPts val="0"/>
              </a:spcBef>
              <a:spcAft>
                <a:spcPts val="0"/>
              </a:spcAft>
              <a:buFont typeface="Arial" panose="020B0604020202020204" pitchFamily="34" charset="0"/>
              <a:buChar char="•"/>
            </a:pPr>
            <a:r>
              <a:rPr lang="en-US" sz="3200" dirty="0">
                <a:solidFill>
                  <a:schemeClr val="bg1"/>
                </a:solidFill>
                <a:latin typeface="Times New Roman" panose="02020603050405020304" pitchFamily="18" charset="0"/>
                <a:cs typeface="Times New Roman" panose="02020603050405020304" pitchFamily="18" charset="0"/>
              </a:rPr>
              <a:t>Precision Agriculture</a:t>
            </a:r>
          </a:p>
          <a:p>
            <a:pPr marL="457200" marR="0" lvl="0" indent="-457200" algn="l" rtl="0">
              <a:lnSpc>
                <a:spcPct val="120000"/>
              </a:lnSpc>
              <a:spcBef>
                <a:spcPts val="0"/>
              </a:spcBef>
              <a:spcAft>
                <a:spcPts val="0"/>
              </a:spcAft>
              <a:buFont typeface="Arial" panose="020B0604020202020204" pitchFamily="34" charset="0"/>
              <a:buChar char="•"/>
            </a:pPr>
            <a:endParaRPr lang="en-US" sz="3200" dirty="0">
              <a:solidFill>
                <a:schemeClr val="bg1"/>
              </a:solidFill>
            </a:endParaRPr>
          </a:p>
          <a:p>
            <a:pPr marL="457200" marR="0" lvl="0" indent="-457200" algn="l" rtl="0">
              <a:lnSpc>
                <a:spcPct val="120000"/>
              </a:lnSpc>
              <a:spcBef>
                <a:spcPts val="0"/>
              </a:spcBef>
              <a:spcAft>
                <a:spcPts val="0"/>
              </a:spcAft>
              <a:buFont typeface="Arial" panose="020B0604020202020204" pitchFamily="34" charset="0"/>
              <a:buChar char="•"/>
            </a:pPr>
            <a:endParaRPr lang="en-US" sz="3200" dirty="0">
              <a:solidFill>
                <a:schemeClr val="bg1"/>
              </a:solidFill>
            </a:endParaRPr>
          </a:p>
          <a:p>
            <a:pPr marL="0" marR="0" lvl="0" indent="0" algn="l" rtl="0">
              <a:lnSpc>
                <a:spcPct val="120000"/>
              </a:lnSpc>
              <a:spcBef>
                <a:spcPts val="0"/>
              </a:spcBef>
              <a:spcAft>
                <a:spcPts val="0"/>
              </a:spcAft>
              <a:buNone/>
            </a:pPr>
            <a:endParaRPr dirty="0">
              <a:solidFill>
                <a:schemeClr val="bg1"/>
              </a:solidFill>
            </a:endParaRPr>
          </a:p>
        </p:txBody>
      </p:sp>
      <p:pic>
        <p:nvPicPr>
          <p:cNvPr id="186" name="Google Shape;186;p18"/>
          <p:cNvPicPr preferRelativeResize="0"/>
          <p:nvPr/>
        </p:nvPicPr>
        <p:blipFill>
          <a:blip r:embed="rId3">
            <a:alphaModFix/>
          </a:blip>
          <a:stretch>
            <a:fillRect/>
          </a:stretch>
        </p:blipFill>
        <p:spPr>
          <a:xfrm>
            <a:off x="10642600" y="0"/>
            <a:ext cx="7645400" cy="10287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grpSp>
        <p:nvGrpSpPr>
          <p:cNvPr id="293" name="Google Shape;293;p24"/>
          <p:cNvGrpSpPr/>
          <p:nvPr/>
        </p:nvGrpSpPr>
        <p:grpSpPr>
          <a:xfrm>
            <a:off x="0" y="457200"/>
            <a:ext cx="18288000" cy="10287000"/>
            <a:chOff x="0" y="0"/>
            <a:chExt cx="24384000" cy="13716000"/>
          </a:xfrm>
        </p:grpSpPr>
        <p:sp>
          <p:nvSpPr>
            <p:cNvPr id="294" name="Google Shape;294;p24"/>
            <p:cNvSpPr/>
            <p:nvPr/>
          </p:nvSpPr>
          <p:spPr>
            <a:xfrm rot="5400000">
              <a:off x="8503696" y="-8503696"/>
              <a:ext cx="7376608" cy="24384000"/>
            </a:xfrm>
            <a:custGeom>
              <a:avLst/>
              <a:gdLst/>
              <a:ahLst/>
              <a:cxnLst/>
              <a:rect l="l" t="t" r="r" b="b"/>
              <a:pathLst>
                <a:path w="7376608" h="24384000" extrusionOk="0">
                  <a:moveTo>
                    <a:pt x="0" y="0"/>
                  </a:moveTo>
                  <a:lnTo>
                    <a:pt x="7376608" y="0"/>
                  </a:lnTo>
                  <a:lnTo>
                    <a:pt x="7376608" y="24384000"/>
                  </a:lnTo>
                  <a:lnTo>
                    <a:pt x="0" y="24384000"/>
                  </a:lnTo>
                  <a:lnTo>
                    <a:pt x="0" y="0"/>
                  </a:lnTo>
                  <a:close/>
                </a:path>
              </a:pathLst>
            </a:custGeom>
            <a:blipFill rotWithShape="1">
              <a:blip r:embed="rId3">
                <a:alphaModFix/>
              </a:blip>
              <a:stretch>
                <a:fillRect l="-25548" r="-205007"/>
              </a:stretch>
            </a:blipFill>
            <a:ln>
              <a:noFill/>
            </a:ln>
          </p:spPr>
          <p:txBody>
            <a:bodyPr/>
            <a:lstStyle/>
            <a:p>
              <a:endParaRPr lang="en-US"/>
            </a:p>
          </p:txBody>
        </p:sp>
        <p:sp>
          <p:nvSpPr>
            <p:cNvPr id="295" name="Google Shape;295;p24"/>
            <p:cNvSpPr/>
            <p:nvPr/>
          </p:nvSpPr>
          <p:spPr>
            <a:xfrm rot="5400000" flipH="1">
              <a:off x="9022304" y="-1645696"/>
              <a:ext cx="6339392" cy="24384000"/>
            </a:xfrm>
            <a:custGeom>
              <a:avLst/>
              <a:gdLst/>
              <a:ahLst/>
              <a:cxnLst/>
              <a:rect l="l" t="t" r="r" b="b"/>
              <a:pathLst>
                <a:path w="6339392" h="24384000" extrusionOk="0">
                  <a:moveTo>
                    <a:pt x="0" y="24384000"/>
                  </a:moveTo>
                  <a:lnTo>
                    <a:pt x="6339392" y="24384000"/>
                  </a:lnTo>
                  <a:lnTo>
                    <a:pt x="6339392" y="0"/>
                  </a:lnTo>
                  <a:lnTo>
                    <a:pt x="0" y="0"/>
                  </a:lnTo>
                  <a:lnTo>
                    <a:pt x="0" y="24384000"/>
                  </a:lnTo>
                  <a:close/>
                </a:path>
              </a:pathLst>
            </a:custGeom>
            <a:blipFill rotWithShape="1">
              <a:blip r:embed="rId3">
                <a:alphaModFix/>
              </a:blip>
              <a:stretch>
                <a:fillRect l="-29726" r="-254888"/>
              </a:stretch>
            </a:blipFill>
            <a:ln>
              <a:noFill/>
            </a:ln>
          </p:spPr>
          <p:txBody>
            <a:bodyPr/>
            <a:lstStyle/>
            <a:p>
              <a:endParaRPr lang="en-US"/>
            </a:p>
          </p:txBody>
        </p:sp>
      </p:grpSp>
      <p:grpSp>
        <p:nvGrpSpPr>
          <p:cNvPr id="296" name="Google Shape;296;p24"/>
          <p:cNvGrpSpPr/>
          <p:nvPr/>
        </p:nvGrpSpPr>
        <p:grpSpPr>
          <a:xfrm>
            <a:off x="770278" y="798032"/>
            <a:ext cx="16771083" cy="8774008"/>
            <a:chOff x="0" y="-47625"/>
            <a:chExt cx="4417075" cy="2310850"/>
          </a:xfrm>
        </p:grpSpPr>
        <p:sp>
          <p:nvSpPr>
            <p:cNvPr id="297" name="Google Shape;297;p24"/>
            <p:cNvSpPr/>
            <p:nvPr/>
          </p:nvSpPr>
          <p:spPr>
            <a:xfrm>
              <a:off x="0" y="0"/>
              <a:ext cx="4417075" cy="2263225"/>
            </a:xfrm>
            <a:custGeom>
              <a:avLst/>
              <a:gdLst/>
              <a:ahLst/>
              <a:cxnLst/>
              <a:rect l="l" t="t" r="r" b="b"/>
              <a:pathLst>
                <a:path w="4417075" h="2263225" extrusionOk="0">
                  <a:moveTo>
                    <a:pt x="0" y="0"/>
                  </a:moveTo>
                  <a:lnTo>
                    <a:pt x="4417075" y="0"/>
                  </a:lnTo>
                  <a:lnTo>
                    <a:pt x="4417075" y="2263225"/>
                  </a:lnTo>
                  <a:lnTo>
                    <a:pt x="0" y="2263225"/>
                  </a:lnTo>
                  <a:close/>
                </a:path>
              </a:pathLst>
            </a:custGeom>
            <a:solidFill>
              <a:srgbClr val="0F1A38"/>
            </a:solidFill>
            <a:ln>
              <a:noFill/>
            </a:ln>
          </p:spPr>
          <p:txBody>
            <a:bodyPr/>
            <a:lstStyle/>
            <a:p>
              <a:endParaRPr lang="en-US"/>
            </a:p>
          </p:txBody>
        </p:sp>
        <p:sp>
          <p:nvSpPr>
            <p:cNvPr id="298" name="Google Shape;298;p24"/>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303" name="Google Shape;303;p24"/>
          <p:cNvSpPr txBox="1"/>
          <p:nvPr/>
        </p:nvSpPr>
        <p:spPr>
          <a:xfrm>
            <a:off x="1480107" y="1440601"/>
            <a:ext cx="9080017" cy="6647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00" b="1" dirty="0">
                <a:solidFill>
                  <a:srgbClr val="00B0F0"/>
                </a:solidFill>
                <a:latin typeface="Times New Roman" panose="02020603050405020304" pitchFamily="18" charset="0"/>
                <a:cs typeface="Times New Roman" panose="02020603050405020304" pitchFamily="18" charset="0"/>
                <a:sym typeface="Archivo Black"/>
              </a:rPr>
              <a:t>Literature Review</a:t>
            </a:r>
          </a:p>
        </p:txBody>
      </p:sp>
      <p:sp>
        <p:nvSpPr>
          <p:cNvPr id="3" name="TextBox 2">
            <a:extLst>
              <a:ext uri="{FF2B5EF4-FFF2-40B4-BE49-F238E27FC236}">
                <a16:creationId xmlns:a16="http://schemas.microsoft.com/office/drawing/2014/main" id="{C912254A-6A2A-7778-E636-105CC2AB6AE7}"/>
              </a:ext>
            </a:extLst>
          </p:cNvPr>
          <p:cNvSpPr txBox="1"/>
          <p:nvPr/>
        </p:nvSpPr>
        <p:spPr>
          <a:xfrm>
            <a:off x="1224075" y="2366227"/>
            <a:ext cx="15549190" cy="6709529"/>
          </a:xfrm>
          <a:prstGeom prst="rect">
            <a:avLst/>
          </a:prstGeom>
          <a:noFill/>
        </p:spPr>
        <p:txBody>
          <a:bodyPr wrap="square" rtlCol="0">
            <a:spAutoFit/>
          </a:bodyPr>
          <a:lstStyle/>
          <a:p>
            <a:pPr marL="457200" indent="-457200" algn="just">
              <a:buFont typeface="Arial" panose="020B0604020202020204" pitchFamily="34" charset="0"/>
              <a:buChar char="•"/>
            </a:pPr>
            <a:r>
              <a:rPr lang="en-US" sz="3200" b="1" dirty="0">
                <a:solidFill>
                  <a:schemeClr val="bg1"/>
                </a:solidFill>
                <a:effectLst/>
                <a:latin typeface="Times New Roman" panose="02020603050405020304" pitchFamily="18" charset="0"/>
                <a:cs typeface="Times New Roman" panose="02020603050405020304" pitchFamily="18" charset="0"/>
              </a:rPr>
              <a:t>YOLO v3-Tiny: Object Detection and Recognition using one stage improved model:</a:t>
            </a:r>
            <a:r>
              <a:rPr lang="en-US" sz="3200" dirty="0">
                <a:solidFill>
                  <a:schemeClr val="bg1"/>
                </a:solidFill>
                <a:effectLst/>
                <a:latin typeface="Times New Roman" panose="02020603050405020304" pitchFamily="18" charset="0"/>
                <a:cs typeface="Times New Roman" panose="02020603050405020304" pitchFamily="18" charset="0"/>
              </a:rPr>
              <a:t> This paper introduced an improved model for object detection and recognition, offering valuable insights for implementing the YOLOv3 algorithm in this project. (</a:t>
            </a:r>
            <a:r>
              <a:rPr lang="en-US" sz="3200" dirty="0">
                <a:solidFill>
                  <a:schemeClr val="bg1"/>
                </a:solidFill>
                <a:effectLst/>
                <a:latin typeface="Times New Roman" panose="02020603050405020304" pitchFamily="18" charset="0"/>
                <a:cs typeface="Times New Roman" panose="02020603050405020304" pitchFamily="18" charset="0"/>
                <a:hlinkClick r:id="rId4"/>
              </a:rPr>
              <a:t>Link</a:t>
            </a:r>
            <a:r>
              <a:rPr lang="en-US" sz="3200" dirty="0">
                <a:solidFill>
                  <a:schemeClr val="bg1"/>
                </a:solidFill>
                <a:effectLst/>
                <a:latin typeface="Times New Roman" panose="02020603050405020304" pitchFamily="18" charset="0"/>
                <a:cs typeface="Times New Roman" panose="02020603050405020304" pitchFamily="18" charset="0"/>
              </a:rPr>
              <a:t>)</a:t>
            </a:r>
          </a:p>
          <a:p>
            <a:pPr algn="just"/>
            <a:endParaRPr lang="en-US" sz="3200" dirty="0">
              <a:solidFill>
                <a:schemeClr val="bg1"/>
              </a:solidFill>
              <a:effectLst/>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3200" b="1" dirty="0">
                <a:solidFill>
                  <a:schemeClr val="bg1"/>
                </a:solidFill>
                <a:effectLst/>
                <a:latin typeface="Times New Roman" panose="02020603050405020304" pitchFamily="18" charset="0"/>
                <a:cs typeface="Times New Roman" panose="02020603050405020304" pitchFamily="18" charset="0"/>
              </a:rPr>
              <a:t>Autonomous Mobile Robot Navigation in Indoor Environments: Mapping, Localization, and Planning:</a:t>
            </a:r>
            <a:r>
              <a:rPr lang="en-US" sz="3200" dirty="0">
                <a:solidFill>
                  <a:schemeClr val="bg1"/>
                </a:solidFill>
                <a:effectLst/>
                <a:latin typeface="Times New Roman" panose="02020603050405020304" pitchFamily="18" charset="0"/>
                <a:cs typeface="Times New Roman" panose="02020603050405020304" pitchFamily="18" charset="0"/>
              </a:rPr>
              <a:t> This has paper discussed about strategies for autonomous navigation in indoor environments, providing insights into mapping, localization, and planning techniques relevant to this project. (</a:t>
            </a:r>
            <a:r>
              <a:rPr lang="en-US" sz="3200" dirty="0">
                <a:solidFill>
                  <a:schemeClr val="bg1"/>
                </a:solidFill>
                <a:effectLst/>
                <a:latin typeface="Times New Roman" panose="02020603050405020304" pitchFamily="18" charset="0"/>
                <a:cs typeface="Times New Roman" panose="02020603050405020304" pitchFamily="18" charset="0"/>
                <a:hlinkClick r:id="rId5"/>
              </a:rPr>
              <a:t>Link</a:t>
            </a:r>
            <a:r>
              <a:rPr lang="en-US" sz="3200" dirty="0">
                <a:solidFill>
                  <a:schemeClr val="bg1"/>
                </a:solidFill>
                <a:effectLst/>
                <a:latin typeface="Times New Roman" panose="02020603050405020304" pitchFamily="18" charset="0"/>
                <a:cs typeface="Times New Roman" panose="02020603050405020304" pitchFamily="18" charset="0"/>
              </a:rPr>
              <a:t>)</a:t>
            </a:r>
          </a:p>
          <a:p>
            <a:pPr marL="457200" indent="-457200" algn="just">
              <a:buFont typeface="Arial" panose="020B0604020202020204" pitchFamily="34" charset="0"/>
              <a:buChar char="•"/>
            </a:pPr>
            <a:endParaRPr lang="en-US" sz="3200" dirty="0">
              <a:solidFill>
                <a:schemeClr val="bg1"/>
              </a:solidFill>
              <a:effectLst/>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3200" b="1" dirty="0">
                <a:solidFill>
                  <a:schemeClr val="bg1"/>
                </a:solidFill>
                <a:effectLst/>
                <a:latin typeface="Times New Roman" panose="02020603050405020304" pitchFamily="18" charset="0"/>
                <a:cs typeface="Times New Roman" panose="02020603050405020304" pitchFamily="18" charset="0"/>
              </a:rPr>
              <a:t>ROBOG: An autonomously navigating vehicle based on road detection for unstructured</a:t>
            </a:r>
            <a:r>
              <a:rPr lang="en-US" sz="3200" dirty="0">
                <a:solidFill>
                  <a:schemeClr val="bg1"/>
                </a:solidFill>
                <a:latin typeface="Times New Roman" panose="02020603050405020304" pitchFamily="18" charset="0"/>
                <a:cs typeface="Times New Roman" panose="02020603050405020304" pitchFamily="18" charset="0"/>
              </a:rPr>
              <a:t> </a:t>
            </a:r>
            <a:r>
              <a:rPr lang="en-US" sz="3200" b="1" dirty="0">
                <a:solidFill>
                  <a:schemeClr val="bg1"/>
                </a:solidFill>
                <a:effectLst/>
                <a:latin typeface="Times New Roman" panose="02020603050405020304" pitchFamily="18" charset="0"/>
                <a:cs typeface="Times New Roman" panose="02020603050405020304" pitchFamily="18" charset="0"/>
              </a:rPr>
              <a:t>road:</a:t>
            </a:r>
            <a:r>
              <a:rPr lang="en-US" sz="3200" dirty="0">
                <a:solidFill>
                  <a:schemeClr val="bg1"/>
                </a:solidFill>
                <a:effectLst/>
                <a:latin typeface="Times New Roman" panose="02020603050405020304" pitchFamily="18" charset="0"/>
                <a:cs typeface="Times New Roman" panose="02020603050405020304" pitchFamily="18" charset="0"/>
              </a:rPr>
              <a:t> This paper has explored a vehicle navigation system based on road detection, offering valuable algorithms for obstacle detection and navigation in unstructured environments. (</a:t>
            </a:r>
            <a:r>
              <a:rPr lang="en-US" sz="3200" dirty="0">
                <a:solidFill>
                  <a:schemeClr val="bg1"/>
                </a:solidFill>
                <a:effectLst/>
                <a:latin typeface="Times New Roman" panose="02020603050405020304" pitchFamily="18" charset="0"/>
                <a:cs typeface="Times New Roman" panose="02020603050405020304" pitchFamily="18" charset="0"/>
                <a:hlinkClick r:id="rId6"/>
              </a:rPr>
              <a:t>Link</a:t>
            </a:r>
            <a:r>
              <a:rPr lang="en-US" sz="3200" dirty="0">
                <a:solidFill>
                  <a:schemeClr val="bg1"/>
                </a:solidFill>
                <a:effectLst/>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136756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grpSp>
        <p:nvGrpSpPr>
          <p:cNvPr id="100" name="Google Shape;100;p13"/>
          <p:cNvGrpSpPr/>
          <p:nvPr/>
        </p:nvGrpSpPr>
        <p:grpSpPr>
          <a:xfrm>
            <a:off x="735932" y="510526"/>
            <a:ext cx="16173852" cy="8410426"/>
            <a:chOff x="0" y="-47625"/>
            <a:chExt cx="4259780" cy="2215092"/>
          </a:xfrm>
        </p:grpSpPr>
        <p:sp>
          <p:nvSpPr>
            <p:cNvPr id="101" name="Google Shape;101;p13"/>
            <p:cNvSpPr/>
            <p:nvPr/>
          </p:nvSpPr>
          <p:spPr>
            <a:xfrm>
              <a:off x="0" y="0"/>
              <a:ext cx="4259780" cy="2167467"/>
            </a:xfrm>
            <a:custGeom>
              <a:avLst/>
              <a:gdLst/>
              <a:ahLst/>
              <a:cxnLst/>
              <a:rect l="l" t="t" r="r" b="b"/>
              <a:pathLst>
                <a:path w="4259780" h="2167467" extrusionOk="0">
                  <a:moveTo>
                    <a:pt x="0" y="0"/>
                  </a:moveTo>
                  <a:lnTo>
                    <a:pt x="4259780" y="0"/>
                  </a:lnTo>
                  <a:lnTo>
                    <a:pt x="4259780" y="2167467"/>
                  </a:lnTo>
                  <a:lnTo>
                    <a:pt x="0" y="2167467"/>
                  </a:lnTo>
                  <a:close/>
                </a:path>
              </a:pathLst>
            </a:custGeom>
            <a:solidFill>
              <a:srgbClr val="000000">
                <a:alpha val="0"/>
              </a:srgbClr>
            </a:solidFill>
            <a:ln w="38100" cap="sq" cmpd="sng">
              <a:solidFill>
                <a:srgbClr val="71CBEF"/>
              </a:solidFill>
              <a:prstDash val="solid"/>
              <a:miter lim="8000"/>
              <a:headEnd type="none" w="sm" len="sm"/>
              <a:tailEnd type="none" w="sm" len="sm"/>
            </a:ln>
          </p:spPr>
          <p:txBody>
            <a:bodyPr/>
            <a:lstStyle/>
            <a:p>
              <a:endParaRPr lang="en-US"/>
            </a:p>
          </p:txBody>
        </p:sp>
        <p:sp>
          <p:nvSpPr>
            <p:cNvPr id="102" name="Google Shape;102;p13"/>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3" name="Google Shape;103;p13"/>
          <p:cNvSpPr txBox="1"/>
          <p:nvPr/>
        </p:nvSpPr>
        <p:spPr>
          <a:xfrm>
            <a:off x="1378216" y="1995020"/>
            <a:ext cx="8418039" cy="664797"/>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3600" b="1" i="0" u="none" strike="noStrike" cap="none" dirty="0">
                <a:solidFill>
                  <a:srgbClr val="00B0F0"/>
                </a:solidFill>
                <a:latin typeface="Times New Roman" panose="02020603050405020304" pitchFamily="18" charset="0"/>
                <a:ea typeface="Archivo Black"/>
                <a:cs typeface="Times New Roman" panose="02020603050405020304" pitchFamily="18" charset="0"/>
                <a:sym typeface="Archivo Black"/>
              </a:rPr>
              <a:t>Challenges</a:t>
            </a:r>
            <a:endParaRPr sz="3600" b="1" dirty="0">
              <a:solidFill>
                <a:srgbClr val="00B0F0"/>
              </a:solidFill>
              <a:latin typeface="Times New Roman" panose="02020603050405020304" pitchFamily="18" charset="0"/>
              <a:cs typeface="Times New Roman" panose="02020603050405020304" pitchFamily="18" charset="0"/>
            </a:endParaRPr>
          </a:p>
        </p:txBody>
      </p:sp>
      <p:sp>
        <p:nvSpPr>
          <p:cNvPr id="105" name="Google Shape;105;p13"/>
          <p:cNvSpPr txBox="1"/>
          <p:nvPr/>
        </p:nvSpPr>
        <p:spPr>
          <a:xfrm>
            <a:off x="977898" y="2999970"/>
            <a:ext cx="9419166" cy="5416868"/>
          </a:xfrm>
          <a:prstGeom prst="rect">
            <a:avLst/>
          </a:prstGeom>
          <a:noFill/>
          <a:ln>
            <a:noFill/>
          </a:ln>
        </p:spPr>
        <p:txBody>
          <a:bodyPr spcFirstLastPara="1" wrap="square" lIns="0" tIns="0" rIns="0" bIns="0" anchor="t" anchorCtr="0">
            <a:spAutoFit/>
          </a:bodyPr>
          <a:lstStyle/>
          <a:p>
            <a:pPr marL="571500" indent="-571500">
              <a:buFont typeface="Arial" panose="020B0604020202020204" pitchFamily="34" charset="0"/>
              <a:buChar char="•"/>
            </a:pPr>
            <a:r>
              <a:rPr lang="en-US" sz="3200" b="0" i="0" dirty="0">
                <a:solidFill>
                  <a:schemeClr val="bg1"/>
                </a:solidFill>
                <a:effectLst/>
                <a:latin typeface="Times New Roman" panose="02020603050405020304" pitchFamily="18" charset="0"/>
                <a:cs typeface="Times New Roman" panose="02020603050405020304" pitchFamily="18" charset="0"/>
              </a:rPr>
              <a:t>Autonomous navigation in complex and dynamic environments.</a:t>
            </a:r>
          </a:p>
          <a:p>
            <a:pPr marL="571500" indent="-571500">
              <a:buFont typeface="Arial" panose="020B0604020202020204" pitchFamily="34" charset="0"/>
              <a:buChar char="•"/>
            </a:pP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b="0" i="0" dirty="0">
                <a:solidFill>
                  <a:schemeClr val="bg1"/>
                </a:solidFill>
                <a:effectLst/>
                <a:latin typeface="Times New Roman" panose="02020603050405020304" pitchFamily="18" charset="0"/>
                <a:cs typeface="Times New Roman" panose="02020603050405020304" pitchFamily="18" charset="0"/>
              </a:rPr>
              <a:t>Accurate and efficient object detection for identifying target objects.</a:t>
            </a:r>
          </a:p>
          <a:p>
            <a:pPr marL="571500" indent="-571500">
              <a:buFont typeface="Arial" panose="020B0604020202020204" pitchFamily="34" charset="0"/>
              <a:buChar char="•"/>
            </a:pP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b="0" i="0" dirty="0">
                <a:solidFill>
                  <a:schemeClr val="bg1"/>
                </a:solidFill>
                <a:effectLst/>
                <a:latin typeface="Times New Roman" panose="02020603050405020304" pitchFamily="18" charset="0"/>
                <a:cs typeface="Times New Roman" panose="02020603050405020304" pitchFamily="18" charset="0"/>
              </a:rPr>
              <a:t>Effective obstacle avoidance to ensure safe traversal</a:t>
            </a:r>
            <a:r>
              <a:rPr lang="en-US" sz="3200" dirty="0">
                <a:solidFill>
                  <a:schemeClr val="bg1"/>
                </a:solidFill>
                <a:latin typeface="Times New Roman" panose="02020603050405020304" pitchFamily="18" charset="0"/>
                <a:cs typeface="Times New Roman" panose="02020603050405020304" pitchFamily="18" charset="0"/>
              </a:rPr>
              <a:t>.</a:t>
            </a:r>
          </a:p>
          <a:p>
            <a:pPr marL="571500" indent="-571500">
              <a:buFont typeface="Arial" panose="020B0604020202020204" pitchFamily="34" charset="0"/>
              <a:buChar char="•"/>
            </a:pPr>
            <a:endParaRPr lang="en-US" sz="3200" dirty="0">
              <a:solidFill>
                <a:schemeClr val="bg1"/>
              </a:solidFill>
              <a:latin typeface="Times New Roman" panose="02020603050405020304" pitchFamily="18" charset="0"/>
              <a:cs typeface="Times New Roman" panose="02020603050405020304" pitchFamily="18" charset="0"/>
            </a:endParaRPr>
          </a:p>
          <a:p>
            <a:pPr marL="571500" indent="-571500">
              <a:buFont typeface="Arial" panose="020B0604020202020204" pitchFamily="34" charset="0"/>
              <a:buChar char="•"/>
            </a:pPr>
            <a:r>
              <a:rPr lang="en-US" sz="3200" b="0" i="0" dirty="0">
                <a:solidFill>
                  <a:schemeClr val="bg1"/>
                </a:solidFill>
                <a:effectLst/>
                <a:latin typeface="Times New Roman" panose="02020603050405020304" pitchFamily="18" charset="0"/>
                <a:cs typeface="Times New Roman" panose="02020603050405020304" pitchFamily="18" charset="0"/>
              </a:rPr>
              <a:t>Creation of detailed maps for spatial awareness and path planning.</a:t>
            </a:r>
          </a:p>
          <a:p>
            <a:pPr marL="571500" indent="-571500">
              <a:buFont typeface="Arial" panose="020B0604020202020204" pitchFamily="34" charset="0"/>
              <a:buChar char="•"/>
            </a:pPr>
            <a:endParaRPr lang="en-US" sz="3200" b="0" i="0" dirty="0">
              <a:solidFill>
                <a:schemeClr val="bg1"/>
              </a:solidFill>
              <a:effectLst/>
              <a:latin typeface="Times New Roman" panose="02020603050405020304" pitchFamily="18" charset="0"/>
              <a:cs typeface="Times New Roman" panose="02020603050405020304" pitchFamily="18" charset="0"/>
            </a:endParaRPr>
          </a:p>
        </p:txBody>
      </p:sp>
      <p:pic>
        <p:nvPicPr>
          <p:cNvPr id="110" name="Google Shape;110;p13"/>
          <p:cNvPicPr preferRelativeResize="0"/>
          <p:nvPr/>
        </p:nvPicPr>
        <p:blipFill>
          <a:blip r:embed="rId3">
            <a:alphaModFix/>
          </a:blip>
          <a:stretch>
            <a:fillRect/>
          </a:stretch>
        </p:blipFill>
        <p:spPr>
          <a:xfrm>
            <a:off x="10397064" y="-1239600"/>
            <a:ext cx="12766500" cy="12766200"/>
          </a:xfrm>
          <a:prstGeom prst="ellipse">
            <a:avLst/>
          </a:prstGeom>
          <a:noFill/>
          <a:ln>
            <a:noFill/>
          </a:ln>
        </p:spPr>
      </p:pic>
    </p:spTree>
    <p:extLst>
      <p:ext uri="{BB962C8B-B14F-4D97-AF65-F5344CB8AC3E}">
        <p14:creationId xmlns:p14="http://schemas.microsoft.com/office/powerpoint/2010/main" val="154542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138"/>
        <p:cNvGrpSpPr/>
        <p:nvPr/>
      </p:nvGrpSpPr>
      <p:grpSpPr>
        <a:xfrm>
          <a:off x="0" y="0"/>
          <a:ext cx="0" cy="0"/>
          <a:chOff x="0" y="0"/>
          <a:chExt cx="0" cy="0"/>
        </a:xfrm>
      </p:grpSpPr>
      <p:grpSp>
        <p:nvGrpSpPr>
          <p:cNvPr id="139" name="Google Shape;139;p16"/>
          <p:cNvGrpSpPr/>
          <p:nvPr/>
        </p:nvGrpSpPr>
        <p:grpSpPr>
          <a:xfrm>
            <a:off x="777407" y="847874"/>
            <a:ext cx="16722656" cy="8410426"/>
            <a:chOff x="0" y="-47625"/>
            <a:chExt cx="4404321" cy="2215092"/>
          </a:xfrm>
        </p:grpSpPr>
        <p:sp>
          <p:nvSpPr>
            <p:cNvPr id="140" name="Google Shape;140;p16"/>
            <p:cNvSpPr/>
            <p:nvPr/>
          </p:nvSpPr>
          <p:spPr>
            <a:xfrm>
              <a:off x="0" y="0"/>
              <a:ext cx="4404321" cy="2167467"/>
            </a:xfrm>
            <a:custGeom>
              <a:avLst/>
              <a:gdLst/>
              <a:ahLst/>
              <a:cxnLst/>
              <a:rect l="l" t="t" r="r" b="b"/>
              <a:pathLst>
                <a:path w="4404321" h="2167467" extrusionOk="0">
                  <a:moveTo>
                    <a:pt x="0" y="0"/>
                  </a:moveTo>
                  <a:lnTo>
                    <a:pt x="4404321" y="0"/>
                  </a:lnTo>
                  <a:lnTo>
                    <a:pt x="4404321" y="2167467"/>
                  </a:lnTo>
                  <a:lnTo>
                    <a:pt x="0" y="2167467"/>
                  </a:lnTo>
                  <a:close/>
                </a:path>
              </a:pathLst>
            </a:custGeom>
            <a:solidFill>
              <a:srgbClr val="000000">
                <a:alpha val="0"/>
              </a:srgbClr>
            </a:solidFill>
            <a:ln w="38100" cap="sq" cmpd="sng">
              <a:solidFill>
                <a:srgbClr val="71CBEF"/>
              </a:solidFill>
              <a:prstDash val="solid"/>
              <a:miter lim="8000"/>
              <a:headEnd type="none" w="sm" len="sm"/>
              <a:tailEnd type="none" w="sm" len="sm"/>
            </a:ln>
          </p:spPr>
          <p:txBody>
            <a:bodyPr/>
            <a:lstStyle/>
            <a:p>
              <a:endParaRPr lang="en-US"/>
            </a:p>
          </p:txBody>
        </p:sp>
        <p:sp>
          <p:nvSpPr>
            <p:cNvPr id="141" name="Google Shape;141;p16"/>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142" name="Google Shape;142;p16"/>
          <p:cNvSpPr/>
          <p:nvPr/>
        </p:nvSpPr>
        <p:spPr>
          <a:xfrm>
            <a:off x="13241538" y="3784462"/>
            <a:ext cx="1943799" cy="1943799"/>
          </a:xfrm>
          <a:custGeom>
            <a:avLst/>
            <a:gdLst/>
            <a:ahLst/>
            <a:cxnLst/>
            <a:rect l="l" t="t" r="r" b="b"/>
            <a:pathLst>
              <a:path w="1943799" h="1943799" extrusionOk="0">
                <a:moveTo>
                  <a:pt x="0" y="0"/>
                </a:moveTo>
                <a:lnTo>
                  <a:pt x="1943799" y="0"/>
                </a:lnTo>
                <a:lnTo>
                  <a:pt x="1943799" y="1943799"/>
                </a:lnTo>
                <a:lnTo>
                  <a:pt x="0" y="1943799"/>
                </a:lnTo>
                <a:lnTo>
                  <a:pt x="0" y="0"/>
                </a:lnTo>
                <a:close/>
              </a:path>
            </a:pathLst>
          </a:custGeom>
          <a:blipFill rotWithShape="1">
            <a:blip r:embed="rId3">
              <a:alphaModFix/>
            </a:blip>
            <a:stretch>
              <a:fillRect/>
            </a:stretch>
          </a:blipFill>
          <a:ln>
            <a:noFill/>
          </a:ln>
        </p:spPr>
        <p:txBody>
          <a:bodyPr/>
          <a:lstStyle/>
          <a:p>
            <a:endParaRPr lang="en-US"/>
          </a:p>
        </p:txBody>
      </p:sp>
      <p:sp>
        <p:nvSpPr>
          <p:cNvPr id="143" name="Google Shape;143;p16"/>
          <p:cNvSpPr txBox="1"/>
          <p:nvPr/>
        </p:nvSpPr>
        <p:spPr>
          <a:xfrm>
            <a:off x="2176589" y="1753280"/>
            <a:ext cx="13796211" cy="677108"/>
          </a:xfrm>
          <a:prstGeom prst="rect">
            <a:avLst/>
          </a:prstGeom>
          <a:noFill/>
          <a:ln>
            <a:noFill/>
          </a:ln>
        </p:spPr>
        <p:txBody>
          <a:bodyPr spcFirstLastPara="1" wrap="square" lIns="0" tIns="0" rIns="0" bIns="0" anchor="t" anchorCtr="0">
            <a:spAutoFit/>
          </a:bodyPr>
          <a:lstStyle/>
          <a:p>
            <a:r>
              <a:rPr lang="en-US" sz="4400" b="1" dirty="0">
                <a:solidFill>
                  <a:srgbClr val="00B0F0"/>
                </a:solidFill>
                <a:latin typeface="Times New Roman" panose="02020603050405020304" pitchFamily="18" charset="0"/>
                <a:cs typeface="Times New Roman" panose="02020603050405020304" pitchFamily="18" charset="0"/>
              </a:rPr>
              <a:t>Project Methodology Overview</a:t>
            </a:r>
          </a:p>
        </p:txBody>
      </p:sp>
      <p:grpSp>
        <p:nvGrpSpPr>
          <p:cNvPr id="144" name="Google Shape;144;p16"/>
          <p:cNvGrpSpPr/>
          <p:nvPr/>
        </p:nvGrpSpPr>
        <p:grpSpPr>
          <a:xfrm>
            <a:off x="1030516" y="6172201"/>
            <a:ext cx="4891314" cy="2497382"/>
            <a:chOff x="216283" y="0"/>
            <a:chExt cx="5241466" cy="1674642"/>
          </a:xfrm>
        </p:grpSpPr>
        <p:sp>
          <p:nvSpPr>
            <p:cNvPr id="145" name="Google Shape;145;p16"/>
            <p:cNvSpPr txBox="1"/>
            <p:nvPr/>
          </p:nvSpPr>
          <p:spPr>
            <a:xfrm>
              <a:off x="216283" y="0"/>
              <a:ext cx="4475400" cy="684006"/>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dirty="0">
                  <a:solidFill>
                    <a:srgbClr val="00B0F0"/>
                  </a:solidFill>
                  <a:effectLst/>
                  <a:latin typeface="Söhne"/>
                </a:rPr>
                <a:t>YOLOv3 You Only Look Once Algorithm </a:t>
              </a:r>
              <a:endParaRPr b="1" dirty="0">
                <a:solidFill>
                  <a:srgbClr val="00B0F0"/>
                </a:solidFill>
              </a:endParaRPr>
            </a:p>
          </p:txBody>
        </p:sp>
        <p:sp>
          <p:nvSpPr>
            <p:cNvPr id="146" name="Google Shape;146;p16"/>
            <p:cNvSpPr txBox="1"/>
            <p:nvPr/>
          </p:nvSpPr>
          <p:spPr>
            <a:xfrm>
              <a:off x="216283" y="684006"/>
              <a:ext cx="5241466" cy="990636"/>
            </a:xfrm>
            <a:prstGeom prst="rect">
              <a:avLst/>
            </a:prstGeom>
            <a:noFill/>
            <a:ln>
              <a:noFill/>
            </a:ln>
          </p:spPr>
          <p:txBody>
            <a:bodyPr spcFirstLastPara="1" wrap="square" lIns="0" tIns="0" rIns="0" bIns="0" anchor="t" anchorCtr="0">
              <a:spAutoFit/>
            </a:bodyPr>
            <a:lstStyle/>
            <a:p>
              <a:pPr marL="0" marR="0" lvl="0" indent="0" rtl="0">
                <a:lnSpc>
                  <a:spcPct val="100000"/>
                </a:lnSpc>
                <a:spcBef>
                  <a:spcPts val="0"/>
                </a:spcBef>
                <a:spcAft>
                  <a:spcPts val="0"/>
                </a:spcAft>
                <a:buNone/>
              </a:pPr>
              <a:r>
                <a:rPr lang="en-US" sz="3200" b="1" i="0" dirty="0">
                  <a:solidFill>
                    <a:schemeClr val="bg1"/>
                  </a:solidFill>
                  <a:effectLst/>
                  <a:latin typeface="Söhne"/>
                </a:rPr>
                <a:t>It is a deep Learning model used </a:t>
              </a:r>
              <a:r>
                <a:rPr lang="en-US" sz="3200" b="1" dirty="0">
                  <a:solidFill>
                    <a:schemeClr val="bg1"/>
                  </a:solidFill>
                  <a:latin typeface="Söhne"/>
                </a:rPr>
                <a:t>for real-time o</a:t>
              </a:r>
              <a:r>
                <a:rPr lang="en-US" sz="3200" b="1" i="0" dirty="0">
                  <a:solidFill>
                    <a:schemeClr val="bg1"/>
                  </a:solidFill>
                  <a:effectLst/>
                  <a:latin typeface="Söhne"/>
                </a:rPr>
                <a:t>bject </a:t>
              </a:r>
              <a:r>
                <a:rPr lang="en-US" sz="3200" b="1" dirty="0">
                  <a:solidFill>
                    <a:schemeClr val="bg1"/>
                  </a:solidFill>
                  <a:latin typeface="Söhne"/>
                </a:rPr>
                <a:t>d</a:t>
              </a:r>
              <a:r>
                <a:rPr lang="en-US" sz="3200" b="1" i="0" dirty="0">
                  <a:solidFill>
                    <a:schemeClr val="bg1"/>
                  </a:solidFill>
                  <a:effectLst/>
                  <a:latin typeface="Söhne"/>
                </a:rPr>
                <a:t>etection</a:t>
              </a:r>
              <a:r>
                <a:rPr lang="en-US" sz="2399" u="none" dirty="0">
                  <a:solidFill>
                    <a:schemeClr val="bg1"/>
                  </a:solidFill>
                  <a:latin typeface="Arial"/>
                  <a:ea typeface="Arial"/>
                  <a:cs typeface="Arial"/>
                  <a:sym typeface="Arial"/>
                </a:rPr>
                <a:t> </a:t>
              </a:r>
            </a:p>
          </p:txBody>
        </p:sp>
      </p:grpSp>
      <p:grpSp>
        <p:nvGrpSpPr>
          <p:cNvPr id="147" name="Google Shape;147;p16"/>
          <p:cNvGrpSpPr/>
          <p:nvPr/>
        </p:nvGrpSpPr>
        <p:grpSpPr>
          <a:xfrm>
            <a:off x="5798910" y="6277941"/>
            <a:ext cx="5792849" cy="2409478"/>
            <a:chOff x="-82435" y="1"/>
            <a:chExt cx="4691700" cy="3212636"/>
          </a:xfrm>
        </p:grpSpPr>
        <p:sp>
          <p:nvSpPr>
            <p:cNvPr id="148" name="Google Shape;148;p16"/>
            <p:cNvSpPr txBox="1"/>
            <p:nvPr/>
          </p:nvSpPr>
          <p:spPr>
            <a:xfrm>
              <a:off x="-14" y="1"/>
              <a:ext cx="4609279" cy="131318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dirty="0">
                  <a:solidFill>
                    <a:srgbClr val="00B0F0"/>
                  </a:solidFill>
                  <a:latin typeface="Söhne"/>
                </a:rPr>
                <a:t>Virtual environment simulation and </a:t>
              </a:r>
              <a:r>
                <a:rPr lang="en-US" sz="3200" b="1" i="0" dirty="0">
                  <a:solidFill>
                    <a:srgbClr val="00B0F0"/>
                  </a:solidFill>
                  <a:effectLst/>
                  <a:latin typeface="Söhne"/>
                </a:rPr>
                <a:t>OpenCV </a:t>
              </a:r>
              <a:endParaRPr sz="3200" dirty="0">
                <a:solidFill>
                  <a:srgbClr val="00B0F0"/>
                </a:solidFill>
              </a:endParaRPr>
            </a:p>
          </p:txBody>
        </p:sp>
        <p:sp>
          <p:nvSpPr>
            <p:cNvPr id="149" name="Google Shape;149;p16"/>
            <p:cNvSpPr txBox="1"/>
            <p:nvPr/>
          </p:nvSpPr>
          <p:spPr>
            <a:xfrm>
              <a:off x="-82435" y="1242867"/>
              <a:ext cx="4691700" cy="1969770"/>
            </a:xfrm>
            <a:prstGeom prst="rect">
              <a:avLst/>
            </a:prstGeom>
            <a:noFill/>
            <a:ln>
              <a:noFill/>
            </a:ln>
          </p:spPr>
          <p:txBody>
            <a:bodyPr spcFirstLastPara="1" wrap="square" lIns="0" tIns="0" rIns="0" bIns="0" anchor="t" anchorCtr="0">
              <a:spAutoFit/>
            </a:bodyPr>
            <a:lstStyle/>
            <a:p>
              <a:pPr marL="0" marR="0" lvl="0" indent="0" rtl="0">
                <a:lnSpc>
                  <a:spcPct val="100000"/>
                </a:lnSpc>
                <a:spcBef>
                  <a:spcPts val="0"/>
                </a:spcBef>
                <a:spcAft>
                  <a:spcPts val="0"/>
                </a:spcAft>
                <a:buNone/>
              </a:pPr>
              <a:r>
                <a:rPr lang="en-US" sz="3200" b="1" i="0" dirty="0">
                  <a:solidFill>
                    <a:schemeClr val="bg1"/>
                  </a:solidFill>
                  <a:effectLst/>
                  <a:latin typeface="Söhne"/>
                </a:rPr>
                <a:t>This enables robot to perceive the environment in 3D for Depth Mapping and Obstacle Avoidance</a:t>
              </a:r>
              <a:endParaRPr dirty="0">
                <a:solidFill>
                  <a:schemeClr val="bg1"/>
                </a:solidFill>
              </a:endParaRPr>
            </a:p>
          </p:txBody>
        </p:sp>
      </p:grpSp>
      <p:grpSp>
        <p:nvGrpSpPr>
          <p:cNvPr id="150" name="Google Shape;150;p16"/>
          <p:cNvGrpSpPr/>
          <p:nvPr/>
        </p:nvGrpSpPr>
        <p:grpSpPr>
          <a:xfrm>
            <a:off x="11808979" y="6272765"/>
            <a:ext cx="5691084" cy="2441031"/>
            <a:chOff x="-1638272" y="151479"/>
            <a:chExt cx="7588112" cy="3254709"/>
          </a:xfrm>
        </p:grpSpPr>
        <p:sp>
          <p:nvSpPr>
            <p:cNvPr id="151" name="Google Shape;151;p16"/>
            <p:cNvSpPr txBox="1"/>
            <p:nvPr/>
          </p:nvSpPr>
          <p:spPr>
            <a:xfrm>
              <a:off x="-1638272" y="151479"/>
              <a:ext cx="7418612" cy="131318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dirty="0">
                  <a:solidFill>
                    <a:srgbClr val="00B0F0"/>
                  </a:solidFill>
                  <a:effectLst/>
                  <a:latin typeface="Söhne"/>
                </a:rPr>
                <a:t>Virtual Global Positioning System Sensors</a:t>
              </a:r>
              <a:endParaRPr sz="3200" dirty="0">
                <a:solidFill>
                  <a:srgbClr val="00B0F0"/>
                </a:solidFill>
              </a:endParaRPr>
            </a:p>
          </p:txBody>
        </p:sp>
        <p:sp>
          <p:nvSpPr>
            <p:cNvPr id="152" name="Google Shape;152;p16"/>
            <p:cNvSpPr txBox="1"/>
            <p:nvPr/>
          </p:nvSpPr>
          <p:spPr>
            <a:xfrm>
              <a:off x="-1638272" y="1272270"/>
              <a:ext cx="7588112" cy="2133918"/>
            </a:xfrm>
            <a:prstGeom prst="rect">
              <a:avLst/>
            </a:prstGeom>
            <a:noFill/>
            <a:ln>
              <a:noFill/>
            </a:ln>
          </p:spPr>
          <p:txBody>
            <a:bodyPr spcFirstLastPara="1" wrap="square" lIns="0" tIns="0" rIns="0" bIns="0" anchor="t" anchorCtr="0">
              <a:spAutoFit/>
            </a:bodyPr>
            <a:lstStyle/>
            <a:p>
              <a:pPr marL="0" marR="0" lvl="0" indent="0" rtl="0">
                <a:lnSpc>
                  <a:spcPct val="100000"/>
                </a:lnSpc>
                <a:spcBef>
                  <a:spcPts val="0"/>
                </a:spcBef>
                <a:spcAft>
                  <a:spcPts val="0"/>
                </a:spcAft>
                <a:buNone/>
              </a:pPr>
              <a:r>
                <a:rPr lang="en-US" sz="3200" b="1" dirty="0">
                  <a:solidFill>
                    <a:schemeClr val="bg1"/>
                  </a:solidFill>
                  <a:latin typeface="Söhne"/>
                </a:rPr>
                <a:t>It provides</a:t>
              </a:r>
              <a:r>
                <a:rPr lang="en-US" sz="4000" b="0" i="0" dirty="0">
                  <a:solidFill>
                    <a:srgbClr val="0D0D0D"/>
                  </a:solidFill>
                  <a:effectLst/>
                  <a:latin typeface="Söhne"/>
                </a:rPr>
                <a:t> </a:t>
              </a:r>
              <a:r>
                <a:rPr lang="en-US" sz="3200" b="1" i="0" dirty="0">
                  <a:solidFill>
                    <a:schemeClr val="bg1"/>
                  </a:solidFill>
                  <a:effectLst/>
                  <a:latin typeface="Söhne"/>
                </a:rPr>
                <a:t>location and orientation information for robot within a simulated environment. </a:t>
              </a:r>
              <a:endParaRPr sz="3200" b="1" dirty="0">
                <a:solidFill>
                  <a:schemeClr val="bg1"/>
                </a:solidFill>
              </a:endParaRPr>
            </a:p>
          </p:txBody>
        </p:sp>
      </p:grpSp>
      <p:pic>
        <p:nvPicPr>
          <p:cNvPr id="153" name="Google Shape;153;p16"/>
          <p:cNvPicPr preferRelativeResize="0"/>
          <p:nvPr/>
        </p:nvPicPr>
        <p:blipFill rotWithShape="1">
          <a:blip r:embed="rId4">
            <a:alphaModFix/>
          </a:blip>
          <a:srcRect l="16827" t="29632" r="67506" b="42797"/>
          <a:stretch/>
        </p:blipFill>
        <p:spPr>
          <a:xfrm>
            <a:off x="1818540" y="3284706"/>
            <a:ext cx="2865050" cy="2836224"/>
          </a:xfrm>
          <a:prstGeom prst="rect">
            <a:avLst/>
          </a:prstGeom>
          <a:noFill/>
          <a:ln>
            <a:noFill/>
          </a:ln>
        </p:spPr>
      </p:pic>
      <p:pic>
        <p:nvPicPr>
          <p:cNvPr id="154" name="Google Shape;154;p16"/>
          <p:cNvPicPr preferRelativeResize="0"/>
          <p:nvPr/>
        </p:nvPicPr>
        <p:blipFill rotWithShape="1">
          <a:blip r:embed="rId4">
            <a:alphaModFix/>
          </a:blip>
          <a:srcRect l="45660" t="29632" r="42050" b="42797"/>
          <a:stretch/>
        </p:blipFill>
        <p:spPr>
          <a:xfrm>
            <a:off x="7310388" y="3118378"/>
            <a:ext cx="2247598" cy="28362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127"/>
        <p:cNvGrpSpPr/>
        <p:nvPr/>
      </p:nvGrpSpPr>
      <p:grpSpPr>
        <a:xfrm>
          <a:off x="0" y="0"/>
          <a:ext cx="0" cy="0"/>
          <a:chOff x="0" y="0"/>
          <a:chExt cx="0" cy="0"/>
        </a:xfrm>
      </p:grpSpPr>
      <p:grpSp>
        <p:nvGrpSpPr>
          <p:cNvPr id="128" name="Google Shape;128;p15"/>
          <p:cNvGrpSpPr/>
          <p:nvPr/>
        </p:nvGrpSpPr>
        <p:grpSpPr>
          <a:xfrm>
            <a:off x="777407" y="847874"/>
            <a:ext cx="16173852" cy="8410426"/>
            <a:chOff x="0" y="-47625"/>
            <a:chExt cx="4259780" cy="2215092"/>
          </a:xfrm>
        </p:grpSpPr>
        <p:sp>
          <p:nvSpPr>
            <p:cNvPr id="129" name="Google Shape;129;p15"/>
            <p:cNvSpPr/>
            <p:nvPr/>
          </p:nvSpPr>
          <p:spPr>
            <a:xfrm>
              <a:off x="0" y="0"/>
              <a:ext cx="4259780" cy="2167467"/>
            </a:xfrm>
            <a:custGeom>
              <a:avLst/>
              <a:gdLst/>
              <a:ahLst/>
              <a:cxnLst/>
              <a:rect l="l" t="t" r="r" b="b"/>
              <a:pathLst>
                <a:path w="4259780" h="2167467" extrusionOk="0">
                  <a:moveTo>
                    <a:pt x="0" y="0"/>
                  </a:moveTo>
                  <a:lnTo>
                    <a:pt x="4259780" y="0"/>
                  </a:lnTo>
                  <a:lnTo>
                    <a:pt x="4259780" y="2167467"/>
                  </a:lnTo>
                  <a:lnTo>
                    <a:pt x="0" y="2167467"/>
                  </a:lnTo>
                  <a:close/>
                </a:path>
              </a:pathLst>
            </a:custGeom>
            <a:solidFill>
              <a:srgbClr val="000000">
                <a:alpha val="0"/>
              </a:srgbClr>
            </a:solidFill>
            <a:ln w="38100" cap="sq" cmpd="sng">
              <a:solidFill>
                <a:srgbClr val="71CBEF"/>
              </a:solidFill>
              <a:prstDash val="solid"/>
              <a:miter lim="8000"/>
              <a:headEnd type="none" w="sm" len="sm"/>
              <a:tailEnd type="none" w="sm" len="sm"/>
            </a:ln>
          </p:spPr>
          <p:txBody>
            <a:bodyPr/>
            <a:lstStyle/>
            <a:p>
              <a:endParaRPr lang="en-US"/>
            </a:p>
          </p:txBody>
        </p:sp>
        <p:sp>
          <p:nvSpPr>
            <p:cNvPr id="130" name="Google Shape;130;p15"/>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31" name="Google Shape;131;p15"/>
          <p:cNvPicPr preferRelativeResize="0"/>
          <p:nvPr/>
        </p:nvPicPr>
        <p:blipFill rotWithShape="1">
          <a:blip r:embed="rId3">
            <a:alphaModFix/>
          </a:blip>
          <a:srcRect l="5554" r="5555"/>
          <a:stretch/>
        </p:blipFill>
        <p:spPr>
          <a:xfrm>
            <a:off x="10650300" y="0"/>
            <a:ext cx="7637700" cy="10287000"/>
          </a:xfrm>
          <a:prstGeom prst="rect">
            <a:avLst/>
          </a:prstGeom>
          <a:noFill/>
          <a:ln>
            <a:noFill/>
          </a:ln>
        </p:spPr>
      </p:pic>
      <p:sp>
        <p:nvSpPr>
          <p:cNvPr id="132" name="Google Shape;132;p15"/>
          <p:cNvSpPr txBox="1"/>
          <p:nvPr/>
        </p:nvSpPr>
        <p:spPr>
          <a:xfrm>
            <a:off x="1336741" y="1603935"/>
            <a:ext cx="7637700" cy="553998"/>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600" b="1" dirty="0">
                <a:solidFill>
                  <a:srgbClr val="00B0F0"/>
                </a:solidFill>
                <a:latin typeface="Times New Roman" panose="02020603050405020304" pitchFamily="18" charset="0"/>
                <a:cs typeface="Times New Roman" panose="02020603050405020304" pitchFamily="18" charset="0"/>
                <a:sym typeface="Archivo Black"/>
              </a:rPr>
              <a:t>Key Concepts and Tools used</a:t>
            </a:r>
            <a:endParaRPr sz="3600" b="1" dirty="0">
              <a:solidFill>
                <a:srgbClr val="00B0F0"/>
              </a:solidFill>
              <a:latin typeface="Times New Roman" panose="02020603050405020304" pitchFamily="18" charset="0"/>
              <a:cs typeface="Times New Roman" panose="02020603050405020304" pitchFamily="18" charset="0"/>
            </a:endParaRPr>
          </a:p>
        </p:txBody>
      </p:sp>
      <p:sp>
        <p:nvSpPr>
          <p:cNvPr id="133" name="Google Shape;133;p15"/>
          <p:cNvSpPr txBox="1"/>
          <p:nvPr/>
        </p:nvSpPr>
        <p:spPr>
          <a:xfrm>
            <a:off x="1169935" y="2815993"/>
            <a:ext cx="9313559" cy="5416868"/>
          </a:xfrm>
          <a:prstGeom prst="rect">
            <a:avLst/>
          </a:prstGeom>
          <a:noFill/>
          <a:ln>
            <a:noFill/>
          </a:ln>
        </p:spPr>
        <p:txBody>
          <a:bodyPr spcFirstLastPara="1" wrap="square" lIns="0" tIns="0" rIns="0" bIns="0" anchor="t" anchorCtr="0">
            <a:spAutoFit/>
          </a:bodyPr>
          <a:lstStyle/>
          <a:p>
            <a:pPr marL="457200" marR="0" lvl="0" indent="-457200" algn="l" rtl="0">
              <a:lnSpc>
                <a:spcPct val="100000"/>
              </a:lnSpc>
              <a:spcBef>
                <a:spcPts val="0"/>
              </a:spcBef>
              <a:spcAft>
                <a:spcPts val="0"/>
              </a:spcAft>
              <a:buFont typeface="Arial" panose="020B0604020202020204" pitchFamily="34" charset="0"/>
              <a:buChar char="•"/>
            </a:pPr>
            <a:r>
              <a:rPr lang="en-US" sz="3200" b="1" i="0" dirty="0">
                <a:solidFill>
                  <a:schemeClr val="bg1"/>
                </a:solidFill>
                <a:effectLst/>
                <a:latin typeface="Times New Roman" panose="02020603050405020304" pitchFamily="18" charset="0"/>
                <a:cs typeface="Times New Roman" panose="02020603050405020304" pitchFamily="18" charset="0"/>
              </a:rPr>
              <a:t>Pybullet</a:t>
            </a:r>
            <a:r>
              <a:rPr lang="en-US" sz="3200" b="0" i="0" dirty="0">
                <a:solidFill>
                  <a:schemeClr val="bg1"/>
                </a:solidFill>
                <a:effectLst/>
                <a:latin typeface="Times New Roman" panose="02020603050405020304" pitchFamily="18" charset="0"/>
                <a:cs typeface="Times New Roman" panose="02020603050405020304" pitchFamily="18" charset="0"/>
              </a:rPr>
              <a:t> for creating a simulated environment.</a:t>
            </a:r>
          </a:p>
          <a:p>
            <a:pPr marL="457200" marR="0" lvl="0" indent="-457200" algn="l" rtl="0">
              <a:lnSpc>
                <a:spcPct val="100000"/>
              </a:lnSpc>
              <a:spcBef>
                <a:spcPts val="0"/>
              </a:spcBef>
              <a:spcAft>
                <a:spcPts val="0"/>
              </a:spcAft>
              <a:buFont typeface="Arial" panose="020B0604020202020204" pitchFamily="34" charset="0"/>
              <a:buChar char="•"/>
            </a:pPr>
            <a:r>
              <a:rPr lang="en-US" sz="3200" b="0" i="0" dirty="0">
                <a:solidFill>
                  <a:schemeClr val="bg1"/>
                </a:solidFill>
                <a:effectLst/>
                <a:latin typeface="Times New Roman" panose="02020603050405020304" pitchFamily="18" charset="0"/>
                <a:cs typeface="Times New Roman" panose="02020603050405020304" pitchFamily="18" charset="0"/>
              </a:rPr>
              <a:t> </a:t>
            </a:r>
          </a:p>
          <a:p>
            <a:pPr marL="457200" marR="0" lvl="0" indent="-457200" algn="l" rtl="0">
              <a:lnSpc>
                <a:spcPct val="100000"/>
              </a:lnSpc>
              <a:spcBef>
                <a:spcPts val="0"/>
              </a:spcBef>
              <a:spcAft>
                <a:spcPts val="0"/>
              </a:spcAft>
              <a:buFont typeface="Arial" panose="020B0604020202020204" pitchFamily="34" charset="0"/>
              <a:buChar char="•"/>
            </a:pPr>
            <a:r>
              <a:rPr lang="en-US" sz="3200" b="1" i="0" dirty="0">
                <a:solidFill>
                  <a:schemeClr val="bg1"/>
                </a:solidFill>
                <a:effectLst/>
                <a:latin typeface="Times New Roman" panose="02020603050405020304" pitchFamily="18" charset="0"/>
                <a:cs typeface="Times New Roman" panose="02020603050405020304" pitchFamily="18" charset="0"/>
              </a:rPr>
              <a:t>OpenCV</a:t>
            </a:r>
            <a:r>
              <a:rPr lang="en-US" sz="3200" b="0" i="0" dirty="0">
                <a:solidFill>
                  <a:schemeClr val="bg1"/>
                </a:solidFill>
                <a:effectLst/>
                <a:latin typeface="Times New Roman" panose="02020603050405020304" pitchFamily="18" charset="0"/>
                <a:cs typeface="Times New Roman" panose="02020603050405020304" pitchFamily="18" charset="0"/>
              </a:rPr>
              <a:t> for camera calibration and depth map generation. </a:t>
            </a:r>
          </a:p>
          <a:p>
            <a:pPr marL="457200" marR="0" lvl="0" indent="-457200" algn="l" rtl="0">
              <a:lnSpc>
                <a:spcPct val="100000"/>
              </a:lnSpc>
              <a:spcBef>
                <a:spcPts val="0"/>
              </a:spcBef>
              <a:spcAft>
                <a:spcPts val="0"/>
              </a:spcAft>
              <a:buFont typeface="Arial" panose="020B0604020202020204" pitchFamily="34" charset="0"/>
              <a:buChar char="•"/>
            </a:pP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457200" marR="0" lvl="0" indent="-457200" algn="l" rtl="0">
              <a:lnSpc>
                <a:spcPct val="100000"/>
              </a:lnSpc>
              <a:spcBef>
                <a:spcPts val="0"/>
              </a:spcBef>
              <a:spcAft>
                <a:spcPts val="0"/>
              </a:spcAft>
              <a:buFont typeface="Arial" panose="020B0604020202020204" pitchFamily="34" charset="0"/>
              <a:buChar char="•"/>
            </a:pPr>
            <a:r>
              <a:rPr lang="en-US" sz="3200" b="1" i="0" dirty="0">
                <a:solidFill>
                  <a:schemeClr val="bg1"/>
                </a:solidFill>
                <a:effectLst/>
                <a:latin typeface="Times New Roman" panose="02020603050405020304" pitchFamily="18" charset="0"/>
                <a:cs typeface="Times New Roman" panose="02020603050405020304" pitchFamily="18" charset="0"/>
              </a:rPr>
              <a:t>ImageAI library </a:t>
            </a:r>
            <a:r>
              <a:rPr lang="en-US" sz="3200" b="0" i="0" dirty="0">
                <a:solidFill>
                  <a:schemeClr val="bg1"/>
                </a:solidFill>
                <a:effectLst/>
                <a:latin typeface="Times New Roman" panose="02020603050405020304" pitchFamily="18" charset="0"/>
                <a:cs typeface="Times New Roman" panose="02020603050405020304" pitchFamily="18" charset="0"/>
              </a:rPr>
              <a:t>for implementing the YOLOv3 model. </a:t>
            </a:r>
          </a:p>
          <a:p>
            <a:pPr marL="457200" marR="0" lvl="0" indent="-457200" algn="l" rtl="0">
              <a:lnSpc>
                <a:spcPct val="100000"/>
              </a:lnSpc>
              <a:spcBef>
                <a:spcPts val="0"/>
              </a:spcBef>
              <a:spcAft>
                <a:spcPts val="0"/>
              </a:spcAft>
              <a:buFont typeface="Arial" panose="020B0604020202020204" pitchFamily="34" charset="0"/>
              <a:buChar char="•"/>
            </a:pP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457200" marR="0" lvl="0" indent="-457200" algn="l" rtl="0">
              <a:lnSpc>
                <a:spcPct val="100000"/>
              </a:lnSpc>
              <a:spcBef>
                <a:spcPts val="0"/>
              </a:spcBef>
              <a:spcAft>
                <a:spcPts val="0"/>
              </a:spcAft>
              <a:buFont typeface="Arial" panose="020B0604020202020204" pitchFamily="34" charset="0"/>
              <a:buChar char="•"/>
            </a:pPr>
            <a:r>
              <a:rPr lang="en-US" sz="3200" b="1" i="0" dirty="0">
                <a:solidFill>
                  <a:schemeClr val="bg1"/>
                </a:solidFill>
                <a:effectLst/>
                <a:latin typeface="Times New Roman" panose="02020603050405020304" pitchFamily="18" charset="0"/>
                <a:cs typeface="Times New Roman" panose="02020603050405020304" pitchFamily="18" charset="0"/>
              </a:rPr>
              <a:t>LabelImg tool </a:t>
            </a:r>
            <a:r>
              <a:rPr lang="en-US" sz="3200" b="0" i="0" dirty="0">
                <a:solidFill>
                  <a:schemeClr val="bg1"/>
                </a:solidFill>
                <a:effectLst/>
                <a:latin typeface="Times New Roman" panose="02020603050405020304" pitchFamily="18" charset="0"/>
                <a:cs typeface="Times New Roman" panose="02020603050405020304" pitchFamily="18" charset="0"/>
              </a:rPr>
              <a:t>for annotating training data.</a:t>
            </a:r>
          </a:p>
          <a:p>
            <a:pPr marL="457200" marR="0" lvl="0" indent="-457200" algn="l" rtl="0">
              <a:lnSpc>
                <a:spcPct val="100000"/>
              </a:lnSpc>
              <a:spcBef>
                <a:spcPts val="0"/>
              </a:spcBef>
              <a:spcAft>
                <a:spcPts val="0"/>
              </a:spcAft>
              <a:buFont typeface="Arial" panose="020B0604020202020204" pitchFamily="34" charset="0"/>
              <a:buChar char="•"/>
            </a:pPr>
            <a:endParaRPr lang="en-US" sz="3200" b="0" i="0" dirty="0">
              <a:solidFill>
                <a:schemeClr val="bg1"/>
              </a:solidFill>
              <a:effectLst/>
              <a:latin typeface="Times New Roman" panose="02020603050405020304" pitchFamily="18" charset="0"/>
              <a:cs typeface="Times New Roman" panose="02020603050405020304" pitchFamily="18" charset="0"/>
            </a:endParaRPr>
          </a:p>
          <a:p>
            <a:pPr marL="457200" marR="0" lvl="0" indent="-457200" algn="l" rtl="0">
              <a:lnSpc>
                <a:spcPct val="100000"/>
              </a:lnSpc>
              <a:spcBef>
                <a:spcPts val="0"/>
              </a:spcBef>
              <a:spcAft>
                <a:spcPts val="0"/>
              </a:spcAft>
              <a:buFont typeface="Arial" panose="020B0604020202020204" pitchFamily="34" charset="0"/>
              <a:buChar char="•"/>
            </a:pPr>
            <a:r>
              <a:rPr lang="en-US" sz="3200" b="1" i="0" dirty="0">
                <a:solidFill>
                  <a:schemeClr val="bg1"/>
                </a:solidFill>
                <a:effectLst/>
                <a:latin typeface="Times New Roman" panose="02020603050405020304" pitchFamily="18" charset="0"/>
                <a:cs typeface="Times New Roman" panose="02020603050405020304" pitchFamily="18" charset="0"/>
              </a:rPr>
              <a:t>Google Colab </a:t>
            </a:r>
            <a:r>
              <a:rPr lang="en-US" sz="3200" b="0" i="0" dirty="0">
                <a:solidFill>
                  <a:schemeClr val="bg1"/>
                </a:solidFill>
                <a:effectLst/>
                <a:latin typeface="Times New Roman" panose="02020603050405020304" pitchFamily="18" charset="0"/>
                <a:cs typeface="Times New Roman" panose="02020603050405020304" pitchFamily="18" charset="0"/>
              </a:rPr>
              <a:t>for training the deep learning model.</a:t>
            </a:r>
            <a:endParaRPr sz="3200" dirty="0">
              <a:solidFill>
                <a:schemeClr val="bg1"/>
              </a:solidFill>
              <a:latin typeface="Times New Roman" panose="02020603050405020304" pitchFamily="18" charset="0"/>
              <a:cs typeface="Times New Roman" panose="02020603050405020304" pitchFamily="18" charset="0"/>
            </a:endParaRPr>
          </a:p>
        </p:txBody>
      </p:sp>
      <p:sp>
        <p:nvSpPr>
          <p:cNvPr id="134" name="Google Shape;134;p15"/>
          <p:cNvSpPr/>
          <p:nvPr/>
        </p:nvSpPr>
        <p:spPr>
          <a:xfrm>
            <a:off x="7042614" y="8719800"/>
            <a:ext cx="2101386" cy="1113735"/>
          </a:xfrm>
          <a:custGeom>
            <a:avLst/>
            <a:gdLst/>
            <a:ahLst/>
            <a:cxnLst/>
            <a:rect l="l" t="t" r="r" b="b"/>
            <a:pathLst>
              <a:path w="2101386" h="1113735" extrusionOk="0">
                <a:moveTo>
                  <a:pt x="0" y="0"/>
                </a:moveTo>
                <a:lnTo>
                  <a:pt x="2101387" y="0"/>
                </a:lnTo>
                <a:lnTo>
                  <a:pt x="2101387" y="1113735"/>
                </a:lnTo>
                <a:lnTo>
                  <a:pt x="0" y="1113735"/>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grpSp>
        <p:nvGrpSpPr>
          <p:cNvPr id="293" name="Google Shape;293;p24"/>
          <p:cNvGrpSpPr/>
          <p:nvPr/>
        </p:nvGrpSpPr>
        <p:grpSpPr>
          <a:xfrm>
            <a:off x="0" y="0"/>
            <a:ext cx="18288000" cy="10287000"/>
            <a:chOff x="0" y="0"/>
            <a:chExt cx="24384000" cy="13716000"/>
          </a:xfrm>
        </p:grpSpPr>
        <p:sp>
          <p:nvSpPr>
            <p:cNvPr id="294" name="Google Shape;294;p24"/>
            <p:cNvSpPr/>
            <p:nvPr/>
          </p:nvSpPr>
          <p:spPr>
            <a:xfrm rot="5400000">
              <a:off x="8503696" y="-8503696"/>
              <a:ext cx="7376608" cy="24384000"/>
            </a:xfrm>
            <a:custGeom>
              <a:avLst/>
              <a:gdLst/>
              <a:ahLst/>
              <a:cxnLst/>
              <a:rect l="l" t="t" r="r" b="b"/>
              <a:pathLst>
                <a:path w="7376608" h="24384000" extrusionOk="0">
                  <a:moveTo>
                    <a:pt x="0" y="0"/>
                  </a:moveTo>
                  <a:lnTo>
                    <a:pt x="7376608" y="0"/>
                  </a:lnTo>
                  <a:lnTo>
                    <a:pt x="7376608" y="24384000"/>
                  </a:lnTo>
                  <a:lnTo>
                    <a:pt x="0" y="24384000"/>
                  </a:lnTo>
                  <a:lnTo>
                    <a:pt x="0" y="0"/>
                  </a:lnTo>
                  <a:close/>
                </a:path>
              </a:pathLst>
            </a:custGeom>
            <a:blipFill rotWithShape="1">
              <a:blip r:embed="rId5">
                <a:alphaModFix/>
              </a:blip>
              <a:stretch>
                <a:fillRect l="-25548" r="-205007"/>
              </a:stretch>
            </a:blipFill>
            <a:ln>
              <a:noFill/>
            </a:ln>
          </p:spPr>
          <p:txBody>
            <a:bodyPr/>
            <a:lstStyle/>
            <a:p>
              <a:endParaRPr lang="en-US"/>
            </a:p>
          </p:txBody>
        </p:sp>
        <p:sp>
          <p:nvSpPr>
            <p:cNvPr id="295" name="Google Shape;295;p24"/>
            <p:cNvSpPr/>
            <p:nvPr/>
          </p:nvSpPr>
          <p:spPr>
            <a:xfrm rot="5400000" flipH="1">
              <a:off x="9022304" y="-1645696"/>
              <a:ext cx="6339392" cy="24384000"/>
            </a:xfrm>
            <a:custGeom>
              <a:avLst/>
              <a:gdLst/>
              <a:ahLst/>
              <a:cxnLst/>
              <a:rect l="l" t="t" r="r" b="b"/>
              <a:pathLst>
                <a:path w="6339392" h="24384000" extrusionOk="0">
                  <a:moveTo>
                    <a:pt x="0" y="24384000"/>
                  </a:moveTo>
                  <a:lnTo>
                    <a:pt x="6339392" y="24384000"/>
                  </a:lnTo>
                  <a:lnTo>
                    <a:pt x="6339392" y="0"/>
                  </a:lnTo>
                  <a:lnTo>
                    <a:pt x="0" y="0"/>
                  </a:lnTo>
                  <a:lnTo>
                    <a:pt x="0" y="24384000"/>
                  </a:lnTo>
                  <a:close/>
                </a:path>
              </a:pathLst>
            </a:custGeom>
            <a:blipFill rotWithShape="1">
              <a:blip r:embed="rId5">
                <a:alphaModFix/>
              </a:blip>
              <a:stretch>
                <a:fillRect l="-29726" r="-254888"/>
              </a:stretch>
            </a:blipFill>
            <a:ln>
              <a:noFill/>
            </a:ln>
          </p:spPr>
          <p:txBody>
            <a:bodyPr/>
            <a:lstStyle/>
            <a:p>
              <a:endParaRPr lang="en-US"/>
            </a:p>
          </p:txBody>
        </p:sp>
      </p:grpSp>
      <p:grpSp>
        <p:nvGrpSpPr>
          <p:cNvPr id="296" name="Google Shape;296;p24"/>
          <p:cNvGrpSpPr/>
          <p:nvPr/>
        </p:nvGrpSpPr>
        <p:grpSpPr>
          <a:xfrm>
            <a:off x="770278" y="798032"/>
            <a:ext cx="16771083" cy="8774008"/>
            <a:chOff x="0" y="-47625"/>
            <a:chExt cx="4417075" cy="2310850"/>
          </a:xfrm>
        </p:grpSpPr>
        <p:sp>
          <p:nvSpPr>
            <p:cNvPr id="297" name="Google Shape;297;p24"/>
            <p:cNvSpPr/>
            <p:nvPr/>
          </p:nvSpPr>
          <p:spPr>
            <a:xfrm>
              <a:off x="0" y="0"/>
              <a:ext cx="4417075" cy="2263225"/>
            </a:xfrm>
            <a:custGeom>
              <a:avLst/>
              <a:gdLst/>
              <a:ahLst/>
              <a:cxnLst/>
              <a:rect l="l" t="t" r="r" b="b"/>
              <a:pathLst>
                <a:path w="4417075" h="2263225" extrusionOk="0">
                  <a:moveTo>
                    <a:pt x="0" y="0"/>
                  </a:moveTo>
                  <a:lnTo>
                    <a:pt x="4417075" y="0"/>
                  </a:lnTo>
                  <a:lnTo>
                    <a:pt x="4417075" y="2263225"/>
                  </a:lnTo>
                  <a:lnTo>
                    <a:pt x="0" y="2263225"/>
                  </a:lnTo>
                  <a:close/>
                </a:path>
              </a:pathLst>
            </a:custGeom>
            <a:solidFill>
              <a:srgbClr val="0F1A38"/>
            </a:solidFill>
            <a:ln>
              <a:noFill/>
            </a:ln>
          </p:spPr>
          <p:txBody>
            <a:bodyPr/>
            <a:lstStyle/>
            <a:p>
              <a:endParaRPr lang="en-US"/>
            </a:p>
          </p:txBody>
        </p:sp>
        <p:sp>
          <p:nvSpPr>
            <p:cNvPr id="298" name="Google Shape;298;p24"/>
            <p:cNvSpPr txBox="1"/>
            <p:nvPr/>
          </p:nvSpPr>
          <p:spPr>
            <a:xfrm>
              <a:off x="0" y="-47625"/>
              <a:ext cx="812800" cy="8604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a:solidFill>
                  <a:schemeClr val="dk1"/>
                </a:solidFill>
                <a:latin typeface="Calibri"/>
                <a:ea typeface="Calibri"/>
                <a:cs typeface="Calibri"/>
                <a:sym typeface="Calibri"/>
              </a:endParaRPr>
            </a:p>
          </p:txBody>
        </p:sp>
      </p:grpSp>
      <p:sp>
        <p:nvSpPr>
          <p:cNvPr id="303" name="Google Shape;303;p24"/>
          <p:cNvSpPr txBox="1"/>
          <p:nvPr/>
        </p:nvSpPr>
        <p:spPr>
          <a:xfrm>
            <a:off x="1992171" y="1532545"/>
            <a:ext cx="9080017" cy="6647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00" b="1" dirty="0">
                <a:solidFill>
                  <a:srgbClr val="00B0F0"/>
                </a:solidFill>
                <a:latin typeface="Times New Roman" panose="02020603050405020304" pitchFamily="18" charset="0"/>
                <a:ea typeface="Archivo Black"/>
                <a:cs typeface="Times New Roman" panose="02020603050405020304" pitchFamily="18" charset="0"/>
                <a:sym typeface="Archivo Black"/>
              </a:rPr>
              <a:t>Results</a:t>
            </a:r>
            <a:r>
              <a:rPr lang="en-US" sz="3600" dirty="0">
                <a:solidFill>
                  <a:srgbClr val="00B0F0"/>
                </a:solidFill>
                <a:latin typeface="Archivo Black"/>
                <a:ea typeface="Archivo Black"/>
                <a:cs typeface="Archivo Black"/>
                <a:sym typeface="Archivo Black"/>
              </a:rPr>
              <a:t> </a:t>
            </a:r>
            <a:endParaRPr sz="3600" dirty="0">
              <a:solidFill>
                <a:srgbClr val="00B0F0"/>
              </a:solidFill>
            </a:endParaRPr>
          </a:p>
        </p:txBody>
      </p:sp>
      <p:pic>
        <p:nvPicPr>
          <p:cNvPr id="3" name="simulation_54220236-91A1-4C08-BC3D-EBD6EEEEF279.mp4">
            <a:hlinkClick r:id="" action="ppaction://media"/>
            <a:extLst>
              <a:ext uri="{FF2B5EF4-FFF2-40B4-BE49-F238E27FC236}">
                <a16:creationId xmlns:a16="http://schemas.microsoft.com/office/drawing/2014/main" id="{3C41ACB7-DA83-EBFA-3894-D9553DB8FAC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558922" y="2378168"/>
            <a:ext cx="7281333" cy="66260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5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Cyber-Futuristic AI Technology Thesis Defense">
  <a:themeElements>
    <a:clrScheme name="Office">
      <a:dk1>
        <a:srgbClr val="0F1A38"/>
      </a:dk1>
      <a:lt1>
        <a:srgbClr val="FFFFFF"/>
      </a:lt1>
      <a:dk2>
        <a:srgbClr val="2D5B8F"/>
      </a:dk2>
      <a:lt2>
        <a:srgbClr val="71CBEF"/>
      </a:lt2>
      <a:accent1>
        <a:srgbClr val="0F1A38"/>
      </a:accent1>
      <a:accent2>
        <a:srgbClr val="2D5B8F"/>
      </a:accent2>
      <a:accent3>
        <a:srgbClr val="71CBEF"/>
      </a:accent3>
      <a:accent4>
        <a:srgbClr val="888888"/>
      </a:accent4>
      <a:accent5>
        <a:srgbClr val="FFFFFF"/>
      </a:accent5>
      <a:accent6>
        <a:srgbClr val="2D5B8F"/>
      </a:accent6>
      <a:hlink>
        <a:srgbClr val="FFFF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TotalTime>
  <Words>1041</Words>
  <Application>Microsoft Macintosh PowerPoint</Application>
  <PresentationFormat>Custom</PresentationFormat>
  <Paragraphs>87</Paragraphs>
  <Slides>13</Slides>
  <Notes>13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Archivo Black</vt:lpstr>
      <vt:lpstr>Söhne</vt:lpstr>
      <vt:lpstr>Arial</vt:lpstr>
      <vt:lpstr>Times New Roman</vt:lpstr>
      <vt:lpstr>Calibri</vt:lpstr>
      <vt:lpstr>Noto Sans</vt:lpstr>
      <vt:lpstr>Cyber-Futuristic AI Technology Thesis Defense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Anumakonda, Laasya Lata</cp:lastModifiedBy>
  <cp:revision>3</cp:revision>
  <dcterms:modified xsi:type="dcterms:W3CDTF">2024-03-25T01:22:03Z</dcterms:modified>
</cp:coreProperties>
</file>